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4" r:id="rId3"/>
    <p:sldMasterId id="2147483658" r:id="rId4"/>
    <p:sldMasterId id="2147483663" r:id="rId5"/>
  </p:sldMasterIdLst>
  <p:notesMasterIdLst>
    <p:notesMasterId r:id="rId8"/>
  </p:notesMasterIdLst>
  <p:sldIdLst>
    <p:sldId id="257" r:id="rId6"/>
    <p:sldId id="541" r:id="rId7"/>
    <p:sldId id="560" r:id="rId9"/>
    <p:sldId id="561" r:id="rId10"/>
    <p:sldId id="562" r:id="rId11"/>
    <p:sldId id="543" r:id="rId12"/>
    <p:sldId id="563" r:id="rId13"/>
    <p:sldId id="516" r:id="rId14"/>
    <p:sldId id="580" r:id="rId15"/>
    <p:sldId id="545" r:id="rId16"/>
    <p:sldId id="526" r:id="rId17"/>
    <p:sldId id="582" r:id="rId18"/>
    <p:sldId id="584" r:id="rId19"/>
    <p:sldId id="585" r:id="rId20"/>
    <p:sldId id="546" r:id="rId21"/>
    <p:sldId id="499" r:id="rId22"/>
    <p:sldId id="593" r:id="rId23"/>
    <p:sldId id="594" r:id="rId24"/>
    <p:sldId id="596" r:id="rId25"/>
    <p:sldId id="504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0" clrIdx="1"/>
  <p:cmAuthor id="0" name="can how" initials="ch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4660"/>
  </p:normalViewPr>
  <p:slideViewPr>
    <p:cSldViewPr snapToGrid="0">
      <p:cViewPr>
        <p:scale>
          <a:sx n="70" d="100"/>
          <a:sy n="70" d="100"/>
        </p:scale>
        <p:origin x="-1308" y="-216"/>
      </p:cViewPr>
      <p:guideLst>
        <p:guide orient="horz" pos="2138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rgbClr val="FFFFFF"/>
                </a:solidFill>
              </a:rPr>
              <a:t>感谢聆听</a:t>
            </a:r>
            <a:endParaRPr lang="zh-CN" altLang="en-US" sz="7200" spc="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rgbClr val="FFFFFF"/>
                </a:solidFill>
              </a:rPr>
              <a:t>感谢聆听</a:t>
            </a:r>
            <a:endParaRPr lang="zh-CN" altLang="en-US" sz="7200" spc="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chemeClr val="bg1"/>
                </a:solidFill>
              </a:rPr>
              <a:t>感谢聆听</a:t>
            </a:r>
            <a:endParaRPr lang="zh-CN" altLang="en-US" sz="7200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328737" y="1277273"/>
            <a:ext cx="2171700" cy="3243933"/>
          </a:xfrm>
          <a:custGeom>
            <a:avLst/>
            <a:gdLst>
              <a:gd name="connsiteX0" fmla="*/ 1447800 w 2895600"/>
              <a:gd name="connsiteY0" fmla="*/ 0 h 3243933"/>
              <a:gd name="connsiteX1" fmla="*/ 1595195 w 2895600"/>
              <a:gd name="connsiteY1" fmla="*/ 33860 h 3243933"/>
              <a:gd name="connsiteX2" fmla="*/ 2748205 w 2895600"/>
              <a:gd name="connsiteY2" fmla="*/ 699160 h 3243933"/>
              <a:gd name="connsiteX3" fmla="*/ 2895600 w 2895600"/>
              <a:gd name="connsiteY3" fmla="*/ 955776 h 3243933"/>
              <a:gd name="connsiteX4" fmla="*/ 2895600 w 2895600"/>
              <a:gd name="connsiteY4" fmla="*/ 2286376 h 3243933"/>
              <a:gd name="connsiteX5" fmla="*/ 2748205 w 2895600"/>
              <a:gd name="connsiteY5" fmla="*/ 2542992 h 3243933"/>
              <a:gd name="connsiteX6" fmla="*/ 1595195 w 2895600"/>
              <a:gd name="connsiteY6" fmla="*/ 3208293 h 3243933"/>
              <a:gd name="connsiteX7" fmla="*/ 1300405 w 2895600"/>
              <a:gd name="connsiteY7" fmla="*/ 3208293 h 3243933"/>
              <a:gd name="connsiteX8" fmla="*/ 147395 w 2895600"/>
              <a:gd name="connsiteY8" fmla="*/ 2542992 h 3243933"/>
              <a:gd name="connsiteX9" fmla="*/ 0 w 2895600"/>
              <a:gd name="connsiteY9" fmla="*/ 2286376 h 3243933"/>
              <a:gd name="connsiteX10" fmla="*/ 0 w 2895600"/>
              <a:gd name="connsiteY10" fmla="*/ 955776 h 3243933"/>
              <a:gd name="connsiteX11" fmla="*/ 147395 w 2895600"/>
              <a:gd name="connsiteY11" fmla="*/ 699160 h 3243933"/>
              <a:gd name="connsiteX12" fmla="*/ 1300405 w 2895600"/>
              <a:gd name="connsiteY12" fmla="*/ 33860 h 3243933"/>
              <a:gd name="connsiteX13" fmla="*/ 1447800 w 2895600"/>
              <a:gd name="connsiteY13" fmla="*/ 0 h 324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5600" h="3243933">
                <a:moveTo>
                  <a:pt x="1447800" y="0"/>
                </a:moveTo>
                <a:cubicBezTo>
                  <a:pt x="1501290" y="0"/>
                  <a:pt x="1554780" y="11287"/>
                  <a:pt x="1595195" y="33860"/>
                </a:cubicBezTo>
                <a:cubicBezTo>
                  <a:pt x="2748205" y="699160"/>
                  <a:pt x="2748205" y="699160"/>
                  <a:pt x="2748205" y="699160"/>
                </a:cubicBezTo>
                <a:cubicBezTo>
                  <a:pt x="2829035" y="746681"/>
                  <a:pt x="2895600" y="863109"/>
                  <a:pt x="2895600" y="955776"/>
                </a:cubicBezTo>
                <a:cubicBezTo>
                  <a:pt x="2895600" y="2286376"/>
                  <a:pt x="2895600" y="2286376"/>
                  <a:pt x="2895600" y="2286376"/>
                </a:cubicBezTo>
                <a:cubicBezTo>
                  <a:pt x="2895600" y="2381419"/>
                  <a:pt x="2829035" y="2495471"/>
                  <a:pt x="2748205" y="2542992"/>
                </a:cubicBezTo>
                <a:cubicBezTo>
                  <a:pt x="1595195" y="3208293"/>
                  <a:pt x="1595195" y="3208293"/>
                  <a:pt x="1595195" y="3208293"/>
                </a:cubicBezTo>
                <a:cubicBezTo>
                  <a:pt x="1514366" y="3255814"/>
                  <a:pt x="1381235" y="3255814"/>
                  <a:pt x="1300405" y="3208293"/>
                </a:cubicBezTo>
                <a:cubicBezTo>
                  <a:pt x="147395" y="2542992"/>
                  <a:pt x="147395" y="2542992"/>
                  <a:pt x="147395" y="2542992"/>
                </a:cubicBezTo>
                <a:cubicBezTo>
                  <a:pt x="66566" y="2495471"/>
                  <a:pt x="0" y="2381419"/>
                  <a:pt x="0" y="2286376"/>
                </a:cubicBezTo>
                <a:lnTo>
                  <a:pt x="0" y="955776"/>
                </a:lnTo>
                <a:cubicBezTo>
                  <a:pt x="0" y="863109"/>
                  <a:pt x="66566" y="746681"/>
                  <a:pt x="147395" y="699160"/>
                </a:cubicBezTo>
                <a:cubicBezTo>
                  <a:pt x="1300405" y="33860"/>
                  <a:pt x="1300405" y="33860"/>
                  <a:pt x="1300405" y="33860"/>
                </a:cubicBezTo>
                <a:cubicBezTo>
                  <a:pt x="1340820" y="11287"/>
                  <a:pt x="1394310" y="0"/>
                  <a:pt x="1447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rgbClr val="FFFFFF"/>
                </a:solidFill>
              </a:rPr>
              <a:t>感谢聆听</a:t>
            </a:r>
            <a:endParaRPr lang="zh-CN" altLang="en-US" sz="7200" spc="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hyperlink" Target="http://www.chinarobots.cn/" TargetMode="External"/><Relationship Id="rId7" Type="http://schemas.openxmlformats.org/officeDocument/2006/relationships/image" Target="../media/image16.png"/><Relationship Id="rId6" Type="http://schemas.openxmlformats.org/officeDocument/2006/relationships/hyperlink" Target="http://www.chinaaiworld.cn/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://www.chinacloud.cn/" TargetMode="External"/><Relationship Id="rId3" Type="http://schemas.openxmlformats.org/officeDocument/2006/relationships/image" Target="../media/image14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29.png"/><Relationship Id="rId27" Type="http://schemas.openxmlformats.org/officeDocument/2006/relationships/image" Target="../media/image28.png"/><Relationship Id="rId26" Type="http://schemas.openxmlformats.org/officeDocument/2006/relationships/image" Target="../media/image27.jpeg"/><Relationship Id="rId25" Type="http://schemas.openxmlformats.org/officeDocument/2006/relationships/image" Target="../media/image26.jpeg"/><Relationship Id="rId24" Type="http://schemas.openxmlformats.org/officeDocument/2006/relationships/image" Target="../media/image25.png"/><Relationship Id="rId23" Type="http://schemas.openxmlformats.org/officeDocument/2006/relationships/hyperlink" Target="http://www.envicloud.cn/" TargetMode="External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0" Type="http://schemas.openxmlformats.org/officeDocument/2006/relationships/hyperlink" Target="http://www.smartcitychina.cn/" TargetMode="External"/><Relationship Id="rId2" Type="http://schemas.openxmlformats.org/officeDocument/2006/relationships/hyperlink" Target="http://www.chinaznyj.com/" TargetMode="External"/><Relationship Id="rId19" Type="http://schemas.openxmlformats.org/officeDocument/2006/relationships/image" Target="../media/image22.png"/><Relationship Id="rId18" Type="http://schemas.openxmlformats.org/officeDocument/2006/relationships/hyperlink" Target="http://www.netofthings.cn/" TargetMode="External"/><Relationship Id="rId17" Type="http://schemas.openxmlformats.org/officeDocument/2006/relationships/image" Target="../media/image21.png"/><Relationship Id="rId16" Type="http://schemas.openxmlformats.org/officeDocument/2006/relationships/hyperlink" Target="http://www.thebigdata.cn/" TargetMode="External"/><Relationship Id="rId15" Type="http://schemas.openxmlformats.org/officeDocument/2006/relationships/image" Target="../media/image20.png"/><Relationship Id="rId14" Type="http://schemas.openxmlformats.org/officeDocument/2006/relationships/hyperlink" Target="http://www.worldstor.cn/" TargetMode="External"/><Relationship Id="rId13" Type="http://schemas.openxmlformats.org/officeDocument/2006/relationships/image" Target="../media/image19.png"/><Relationship Id="rId12" Type="http://schemas.openxmlformats.org/officeDocument/2006/relationships/hyperlink" Target="http://www.pm25.org.cn/" TargetMode="External"/><Relationship Id="rId11" Type="http://schemas.openxmlformats.org/officeDocument/2006/relationships/image" Target="../media/image18.png"/><Relationship Id="rId10" Type="http://schemas.openxmlformats.org/officeDocument/2006/relationships/hyperlink" Target="http://www.dlworld.cn/" TargetMode="External"/><Relationship Id="rId1" Type="http://schemas.openxmlformats.org/officeDocument/2006/relationships/hyperlink" Target="http://www.wanwuyun.com/" TargetMode="Externa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image" Target="../media/image33.png"/><Relationship Id="rId7" Type="http://schemas.openxmlformats.org/officeDocument/2006/relationships/tags" Target="../tags/tag52.xml"/><Relationship Id="rId6" Type="http://schemas.openxmlformats.org/officeDocument/2006/relationships/image" Target="../media/image32.png"/><Relationship Id="rId55" Type="http://schemas.openxmlformats.org/officeDocument/2006/relationships/slideLayout" Target="../slideLayouts/slideLayout2.xml"/><Relationship Id="rId54" Type="http://schemas.openxmlformats.org/officeDocument/2006/relationships/image" Target="../media/image60.png"/><Relationship Id="rId53" Type="http://schemas.openxmlformats.org/officeDocument/2006/relationships/tags" Target="../tags/tag71.xml"/><Relationship Id="rId52" Type="http://schemas.openxmlformats.org/officeDocument/2006/relationships/image" Target="../media/image59.png"/><Relationship Id="rId51" Type="http://schemas.openxmlformats.org/officeDocument/2006/relationships/image" Target="../media/image58.png"/><Relationship Id="rId50" Type="http://schemas.openxmlformats.org/officeDocument/2006/relationships/tags" Target="../tags/tag70.xml"/><Relationship Id="rId5" Type="http://schemas.openxmlformats.org/officeDocument/2006/relationships/tags" Target="../tags/tag51.xml"/><Relationship Id="rId49" Type="http://schemas.openxmlformats.org/officeDocument/2006/relationships/image" Target="../media/image57.png"/><Relationship Id="rId48" Type="http://schemas.openxmlformats.org/officeDocument/2006/relationships/image" Target="../media/image56.png"/><Relationship Id="rId47" Type="http://schemas.openxmlformats.org/officeDocument/2006/relationships/image" Target="../media/image55.png"/><Relationship Id="rId46" Type="http://schemas.openxmlformats.org/officeDocument/2006/relationships/image" Target="../media/image54.png"/><Relationship Id="rId45" Type="http://schemas.openxmlformats.org/officeDocument/2006/relationships/image" Target="../media/image53.png"/><Relationship Id="rId44" Type="http://schemas.openxmlformats.org/officeDocument/2006/relationships/image" Target="../media/image52.png"/><Relationship Id="rId43" Type="http://schemas.openxmlformats.org/officeDocument/2006/relationships/image" Target="../media/image51.png"/><Relationship Id="rId42" Type="http://schemas.openxmlformats.org/officeDocument/2006/relationships/image" Target="../media/image50.png"/><Relationship Id="rId41" Type="http://schemas.openxmlformats.org/officeDocument/2006/relationships/tags" Target="../tags/tag69.xml"/><Relationship Id="rId40" Type="http://schemas.openxmlformats.org/officeDocument/2006/relationships/image" Target="../media/image49.png"/><Relationship Id="rId4" Type="http://schemas.openxmlformats.org/officeDocument/2006/relationships/image" Target="../media/image31.png"/><Relationship Id="rId39" Type="http://schemas.openxmlformats.org/officeDocument/2006/relationships/tags" Target="../tags/tag68.xml"/><Relationship Id="rId38" Type="http://schemas.openxmlformats.org/officeDocument/2006/relationships/image" Target="../media/image48.png"/><Relationship Id="rId37" Type="http://schemas.openxmlformats.org/officeDocument/2006/relationships/tags" Target="../tags/tag67.xml"/><Relationship Id="rId36" Type="http://schemas.openxmlformats.org/officeDocument/2006/relationships/image" Target="../media/image47.png"/><Relationship Id="rId35" Type="http://schemas.openxmlformats.org/officeDocument/2006/relationships/tags" Target="../tags/tag66.xml"/><Relationship Id="rId34" Type="http://schemas.openxmlformats.org/officeDocument/2006/relationships/image" Target="../media/image46.png"/><Relationship Id="rId33" Type="http://schemas.openxmlformats.org/officeDocument/2006/relationships/tags" Target="../tags/tag65.xml"/><Relationship Id="rId32" Type="http://schemas.openxmlformats.org/officeDocument/2006/relationships/image" Target="../media/image45.png"/><Relationship Id="rId31" Type="http://schemas.openxmlformats.org/officeDocument/2006/relationships/tags" Target="../tags/tag64.xml"/><Relationship Id="rId30" Type="http://schemas.openxmlformats.org/officeDocument/2006/relationships/image" Target="../media/image44.png"/><Relationship Id="rId3" Type="http://schemas.openxmlformats.org/officeDocument/2006/relationships/tags" Target="../tags/tag50.xml"/><Relationship Id="rId29" Type="http://schemas.openxmlformats.org/officeDocument/2006/relationships/tags" Target="../tags/tag63.xml"/><Relationship Id="rId28" Type="http://schemas.openxmlformats.org/officeDocument/2006/relationships/image" Target="../media/image43.png"/><Relationship Id="rId27" Type="http://schemas.openxmlformats.org/officeDocument/2006/relationships/tags" Target="../tags/tag62.xml"/><Relationship Id="rId26" Type="http://schemas.openxmlformats.org/officeDocument/2006/relationships/image" Target="../media/image42.png"/><Relationship Id="rId25" Type="http://schemas.openxmlformats.org/officeDocument/2006/relationships/tags" Target="../tags/tag61.xml"/><Relationship Id="rId24" Type="http://schemas.openxmlformats.org/officeDocument/2006/relationships/image" Target="../media/image41.png"/><Relationship Id="rId23" Type="http://schemas.openxmlformats.org/officeDocument/2006/relationships/tags" Target="../tags/tag60.xml"/><Relationship Id="rId22" Type="http://schemas.openxmlformats.org/officeDocument/2006/relationships/image" Target="../media/image40.png"/><Relationship Id="rId21" Type="http://schemas.openxmlformats.org/officeDocument/2006/relationships/tags" Target="../tags/tag59.xml"/><Relationship Id="rId20" Type="http://schemas.openxmlformats.org/officeDocument/2006/relationships/image" Target="../media/image39.png"/><Relationship Id="rId2" Type="http://schemas.openxmlformats.org/officeDocument/2006/relationships/image" Target="../media/image30.png"/><Relationship Id="rId19" Type="http://schemas.openxmlformats.org/officeDocument/2006/relationships/tags" Target="../tags/tag58.xml"/><Relationship Id="rId18" Type="http://schemas.openxmlformats.org/officeDocument/2006/relationships/image" Target="../media/image38.png"/><Relationship Id="rId17" Type="http://schemas.openxmlformats.org/officeDocument/2006/relationships/tags" Target="../tags/tag57.xml"/><Relationship Id="rId16" Type="http://schemas.openxmlformats.org/officeDocument/2006/relationships/image" Target="../media/image37.png"/><Relationship Id="rId15" Type="http://schemas.openxmlformats.org/officeDocument/2006/relationships/tags" Target="../tags/tag56.xml"/><Relationship Id="rId14" Type="http://schemas.openxmlformats.org/officeDocument/2006/relationships/image" Target="../media/image36.png"/><Relationship Id="rId13" Type="http://schemas.openxmlformats.org/officeDocument/2006/relationships/tags" Target="../tags/tag55.xml"/><Relationship Id="rId12" Type="http://schemas.openxmlformats.org/officeDocument/2006/relationships/image" Target="../media/image35.png"/><Relationship Id="rId11" Type="http://schemas.openxmlformats.org/officeDocument/2006/relationships/tags" Target="../tags/tag54.xml"/><Relationship Id="rId10" Type="http://schemas.openxmlformats.org/officeDocument/2006/relationships/image" Target="../media/image34.png"/><Relationship Id="rId1" Type="http://schemas.openxmlformats.org/officeDocument/2006/relationships/tags" Target="../tags/tag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8" Type="http://schemas.openxmlformats.org/officeDocument/2006/relationships/slideLayout" Target="../slideLayouts/slideLayout3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7143" y="-9147"/>
            <a:ext cx="9158091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2228" y="728895"/>
            <a:ext cx="7426960" cy="132207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sz="8000" b="1" spc="300" dirty="0">
                <a:ln w="11430"/>
                <a:solidFill>
                  <a:srgbClr val="3D89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数据标注工程</a:t>
            </a:r>
            <a:endParaRPr lang="zh-CN" sz="8000" b="1" spc="300" dirty="0">
              <a:ln w="11430"/>
              <a:solidFill>
                <a:srgbClr val="3D89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90317" y="3240900"/>
            <a:ext cx="368541" cy="307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43" y="3240900"/>
            <a:ext cx="8496050" cy="307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68" y="6337300"/>
            <a:ext cx="2217463" cy="5207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10335" y="2209165"/>
            <a:ext cx="259715" cy="86487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58620" y="2209165"/>
            <a:ext cx="6269990" cy="864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670340" y="2277654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刘 鹏    张 燕       总主编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1670340" y="2614925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刘 鹏  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主编                      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reeform 25"/>
          <p:cNvSpPr>
            <a:spLocks noEditPoints="1"/>
          </p:cNvSpPr>
          <p:nvPr/>
        </p:nvSpPr>
        <p:spPr bwMode="auto">
          <a:xfrm>
            <a:off x="3106564" y="2386552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2340210" y="2723617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96893" y="1169836"/>
              <a:ext cx="1950209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第二章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数据采集与清洗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25324" y="2191365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.1 标注对象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25324" y="3022195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.2 数据采集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60303" y="462328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2193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.4 作业与练习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25324" y="3814040"/>
            <a:ext cx="5693399" cy="424800"/>
            <a:chOff x="1807265" y="3400693"/>
            <a:chExt cx="5693399" cy="424800"/>
          </a:xfrm>
        </p:grpSpPr>
        <p:sp>
          <p:nvSpPr>
            <p:cNvPr id="3" name="圆角矩形 2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881814" y="3411473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en-US" sz="2100" spc="225" dirty="0">
                  <a:solidFill>
                    <a:schemeClr val="bg1"/>
                  </a:solidFill>
                </a:rPr>
                <a:t>2</a:t>
              </a:r>
              <a:r>
                <a:rPr sz="2100" spc="225" dirty="0">
                  <a:solidFill>
                    <a:schemeClr val="bg1"/>
                  </a:solidFill>
                </a:rPr>
                <a:t>.3 数据清洗</a:t>
              </a:r>
              <a:endParaRPr sz="2100" spc="225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.3 数据</a:t>
            </a:r>
            <a:r>
              <a:rPr lang="zh-CN" sz="2100" b="1" spc="225" dirty="0">
                <a:solidFill>
                  <a:prstClr val="white"/>
                </a:solidFill>
              </a:rPr>
              <a:t>清洗</a:t>
            </a:r>
            <a:endParaRPr 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第二章  数据采集与清洗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2480" y="925830"/>
            <a:ext cx="3449320" cy="5073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数据清理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主要是达到数据格式标准化、异常数据清除、数据错误纠正、重复数据的清除等目标。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数据集成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是将多个数据源中的数据结合起来并统一存储，建立数据仓库。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数据变换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是通过平滑聚集、数据概化、规范化等方式将数据转换成适用于数据挖掘的形式。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数据归约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是指在对挖掘任务和数据本身内容理解的基础上，寻找依赖于发现目标的数据的有用特征，以缩减数据规模，从而在尽可能保持数据原貌的前提下，最大限度地精简数据量。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-2147482623" descr="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630" y="2230120"/>
            <a:ext cx="4531995" cy="2397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777865" y="4690110"/>
            <a:ext cx="209232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    </a:t>
            </a:r>
            <a:r>
              <a:rPr lang="zh-CN" altLang="en-US" sz="1000"/>
              <a:t>数据清洗原理示意图</a:t>
            </a:r>
            <a:endParaRPr lang="zh-CN" altLang="en-US" sz="1400"/>
          </a:p>
          <a:p>
            <a:endParaRPr lang="zh-CN" altLang="en-US" sz="1600"/>
          </a:p>
          <a:p>
            <a:endParaRPr lang="zh-CN" altLang="en-US" sz="16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3</a:t>
            </a:r>
            <a:r>
              <a:rPr sz="2100" b="1" spc="225" dirty="0">
                <a:solidFill>
                  <a:prstClr val="white"/>
                </a:solidFill>
              </a:rPr>
              <a:t> 数据</a:t>
            </a:r>
            <a:r>
              <a:rPr lang="zh-CN" sz="2100" b="1" spc="225" dirty="0">
                <a:solidFill>
                  <a:prstClr val="white"/>
                </a:solidFill>
              </a:rPr>
              <a:t>清洗</a:t>
            </a:r>
            <a:endParaRPr 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第二章  数据采集与清洗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8320" y="838200"/>
            <a:ext cx="8086725" cy="5363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数据清洗包括以下应用方法：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处理缺失值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 数据的收集过程很难做到数据全部完整。处理缺失值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的方法有3 种：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忽略元组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数据补齐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人工填写、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特殊值填充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、平均值填充、使用最有可能的值填充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不处理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噪声数据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噪声（noise）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是一个测量变量中的随机错误或偏差。造成这种误差有多方面的原因，例如，数据收集工具的问题，数据输入、传输错误，技术限制等。可以通过对数值进行平滑处理而消除噪声。主要使用的技术有：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回归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分箱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孤立点分析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重复数据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在数据库中，对于属性值相同的记录，可以将其看作是重复记录。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3</a:t>
            </a:r>
            <a:r>
              <a:rPr lang="zh-CN" altLang="en-US" sz="2000" dirty="0"/>
              <a:t>.</a:t>
            </a:r>
            <a:r>
              <a:rPr lang="en-US" altLang="zh-CN" sz="2000" dirty="0"/>
              <a:t>1</a:t>
            </a:r>
            <a:r>
              <a:rPr lang="zh-CN" altLang="en-US" sz="2000" dirty="0"/>
              <a:t> 数据清洗方法</a:t>
            </a:r>
            <a:endParaRPr lang="zh-CN" alt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3</a:t>
            </a:r>
            <a:r>
              <a:rPr sz="2100" b="1" spc="225" dirty="0">
                <a:solidFill>
                  <a:prstClr val="white"/>
                </a:solidFill>
              </a:rPr>
              <a:t> 数据</a:t>
            </a:r>
            <a:r>
              <a:rPr lang="zh-CN" sz="2100" b="1" spc="225" dirty="0">
                <a:solidFill>
                  <a:prstClr val="white"/>
                </a:solidFill>
              </a:rPr>
              <a:t>清洗</a:t>
            </a:r>
            <a:endParaRPr 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第二章  数据采集与清洗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8320" y="876300"/>
            <a:ext cx="8086725" cy="5105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在具体的数据清洗过程中，可以按照以下具体流程开展：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 1.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明确错误类型。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在这个环节，可以通过手动检查或者数据样本等数据分析方式，检测分析数据中存在的错误，并在此基础上定义清洗转换规则与工作流。根据数据源的数量以及缺失、不一致或者冗余情况，决定数据转换和清洗步骤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 2. 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识别错误实例。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在识别过程中，如果采用人工方式，往往耗时耗力，准确率也难以保障。为此，在这个过程中，可以首先通过统计、聚类或者关联规则的方法，自动检测数据的属性错误。对于重复记录，可以通过基本的或者是递归的字段匹配算法、Smith—Waterman算法等实现数据的检测与匹配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 3. 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纠正发现错误。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对于纠正错误，则按照最初预定义的数据清洗规则和工作流有序进行。其中，为了处理方便，应该对数据源进行分类处理，并在各个分类中将属性值统一格式，做标准化处理。此外，在处理之前，应该对源数据进行备份，以防需要撤销操作或者数据丢失等意外情况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 4. </a:t>
            </a: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干净数据回流。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通过以上三大环节，基本已经可以得到干净数据，这时需要将将其替换掉原来的“脏”数据，实现干净数据回流，以提高数据质量，同时也避免了重复进行数据清洗的工作。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3</a:t>
            </a:r>
            <a:r>
              <a:rPr lang="zh-CN" altLang="en-US" sz="2000" dirty="0"/>
              <a:t>.</a:t>
            </a:r>
            <a:r>
              <a:rPr lang="en-US" altLang="zh-CN" sz="2000" dirty="0"/>
              <a:t>2</a:t>
            </a:r>
            <a:r>
              <a:rPr lang="zh-CN" altLang="en-US" sz="2000" dirty="0"/>
              <a:t> 数据清洗流程</a:t>
            </a:r>
            <a:endParaRPr lang="zh-CN" alt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3</a:t>
            </a:r>
            <a:r>
              <a:rPr sz="2100" b="1" spc="225" dirty="0">
                <a:solidFill>
                  <a:prstClr val="white"/>
                </a:solidFill>
              </a:rPr>
              <a:t> 数据</a:t>
            </a:r>
            <a:r>
              <a:rPr lang="zh-CN" sz="2100" b="1" spc="225" dirty="0">
                <a:solidFill>
                  <a:prstClr val="white"/>
                </a:solidFill>
              </a:rPr>
              <a:t>清洗</a:t>
            </a:r>
            <a:endParaRPr 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第二章  数据采集与清洗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3</a:t>
            </a:r>
            <a:r>
              <a:rPr lang="zh-CN" altLang="en-US" sz="2000" dirty="0"/>
              <a:t>.</a:t>
            </a:r>
            <a:r>
              <a:rPr lang="en-US" altLang="zh-CN" sz="2000" dirty="0"/>
              <a:t>3</a:t>
            </a:r>
            <a:r>
              <a:rPr lang="zh-CN" altLang="en-US" sz="2000" dirty="0"/>
              <a:t> MapReduce数据去重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246380" y="1405890"/>
            <a:ext cx="3310255" cy="5405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假设目前采集了两个文本文件，里面涉及不少重复数据，具体如左图：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对于上述两个文件中的每行数据，我们都可以将其看作是Map和Reduce函数处理后的Key值，当出现重复的Key值，就将其合并在一起，从而达到去重的目的。如右图：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635" y="1488440"/>
            <a:ext cx="871220" cy="4357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1698625"/>
            <a:ext cx="3919855" cy="370649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96894" y="1169836"/>
              <a:ext cx="1950209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第二章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数据采集与清洗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688494" y="2294235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.1 标注对象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18339" y="3854680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.3 数据清洗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18393" y="3077055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.2 数据采集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18339" y="4609695"/>
            <a:ext cx="5693399" cy="424800"/>
            <a:chOff x="1807265" y="3400693"/>
            <a:chExt cx="5693399" cy="424800"/>
          </a:xfrm>
        </p:grpSpPr>
        <p:sp>
          <p:nvSpPr>
            <p:cNvPr id="3" name="圆角矩形 2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881814" y="3411473"/>
              <a:ext cx="2219325" cy="41402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en-US" altLang="zh-CN" sz="2100" spc="225" dirty="0" smtClean="0">
                  <a:solidFill>
                    <a:schemeClr val="bg1"/>
                  </a:solidFill>
                </a:rPr>
                <a:t>2.4</a:t>
              </a:r>
              <a:r>
                <a:rPr lang="zh-CN" altLang="en-US" sz="2100" spc="225" dirty="0">
                  <a:solidFill>
                    <a:schemeClr val="bg1"/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bg1"/>
                  </a:solidFill>
                </a:rPr>
                <a:t>作业与练习</a:t>
              </a:r>
              <a:endParaRPr lang="zh-CN" altLang="en-US" sz="2100" spc="225" dirty="0" smtClean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矩形 645"/>
          <p:cNvSpPr/>
          <p:nvPr/>
        </p:nvSpPr>
        <p:spPr>
          <a:xfrm>
            <a:off x="-14288" y="-22224"/>
            <a:ext cx="9169004" cy="68802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pic>
        <p:nvPicPr>
          <p:cNvPr id="678" name="图片 677"/>
          <p:cNvPicPr>
            <a:picLocks noChangeAspect="1"/>
          </p:cNvPicPr>
          <p:nvPr/>
        </p:nvPicPr>
        <p:blipFill rotWithShape="1">
          <a:blip r:embed="rId1"/>
          <a:srcRect l="19090" t="21720" r="16280" b="22029"/>
          <a:stretch>
            <a:fillRect/>
          </a:stretch>
        </p:blipFill>
        <p:spPr>
          <a:xfrm>
            <a:off x="-14605" y="-22225"/>
            <a:ext cx="9169400" cy="68795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4073" y="1696553"/>
            <a:ext cx="796187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 数据主要有</a:t>
            </a:r>
            <a:r>
              <a:rPr 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哪</a:t>
            </a: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三大来源？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2．数据采集方法有哪些？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3．数据采集流程是怎样的？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4．如何看待基于Flume的数据采集？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5．针对不同的业务需求，数据清洗的方法有哪些？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6．如何看待基于MapReduce的数据清洗？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4072" y="586600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96C527"/>
                </a:solidFill>
              </a:rPr>
              <a:t>习题：</a:t>
            </a:r>
            <a:endParaRPr lang="zh-CN" altLang="en-US" sz="3600" b="1" dirty="0">
              <a:solidFill>
                <a:srgbClr val="96C527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4073" y="1316562"/>
            <a:ext cx="1523495" cy="0"/>
          </a:xfrm>
          <a:prstGeom prst="line">
            <a:avLst/>
          </a:prstGeom>
          <a:ln>
            <a:solidFill>
              <a:srgbClr val="96C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073" y="1406812"/>
            <a:ext cx="9514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yc-034\Desktop\云创大学-未来的大学，专注大数据人工智能培训与认证2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6654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8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88" y="-10862"/>
            <a:ext cx="214312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61" y="-11900"/>
            <a:ext cx="214312" cy="6858000"/>
          </a:xfrm>
          <a:prstGeom prst="rect">
            <a:avLst/>
          </a:prstGeom>
        </p:spPr>
      </p:pic>
      <p:pic>
        <p:nvPicPr>
          <p:cNvPr id="1026" name="Picture 2" descr="C:\Users\yc-034\AppData\Local\Temp\WeChat Files\fa740bf4eb5ba01a0250bf22005578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422" y="5345456"/>
            <a:ext cx="869150" cy="8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4896026" y="3343928"/>
            <a:ext cx="3958505" cy="1286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在线学习、在线动手做实验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学习云创大数据大量实际项目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获取云创工程师认证、工信部认证、国际认证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大</a:t>
            </a: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数据能力分析、工作匹配、智能推荐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9" name="Picture 5" descr="https://edu.cstor.cn/img/w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835" y="5345456"/>
            <a:ext cx="869106" cy="8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933258" y="6463743"/>
            <a:ext cx="12234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云创大学微信公众号</a:t>
            </a:r>
            <a:endParaRPr lang="zh-CN" altLang="en-US" sz="90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46039" y="6299849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云创</a:t>
            </a:r>
            <a:r>
              <a:rPr lang="zh-CN" altLang="en-US" sz="90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大学网站</a:t>
            </a:r>
            <a:endParaRPr lang="zh-CN" altLang="en-US" sz="90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19811" y="6461760"/>
            <a:ext cx="1285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https://edu.cstor.cn/</a:t>
            </a:r>
            <a:endParaRPr lang="zh-CN" altLang="en-US" sz="90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88208" y="809784"/>
            <a:ext cx="24689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all" spc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省钱</a:t>
            </a:r>
            <a:r>
              <a:rPr lang="zh-CN" altLang="en-US" sz="28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、省时间</a:t>
            </a:r>
            <a:r>
              <a:rPr lang="en-US" altLang="zh-CN" sz="28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!</a:t>
            </a:r>
            <a:endParaRPr lang="zh-CN" altLang="en-US" sz="28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9" name="文本框 11"/>
          <p:cNvSpPr txBox="1"/>
          <p:nvPr/>
        </p:nvSpPr>
        <p:spPr>
          <a:xfrm>
            <a:off x="4786444" y="338591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大学生如何提高实战能力，高薪就业？</a:t>
            </a:r>
            <a:endParaRPr lang="zh-CN" altLang="en-US" sz="1600" b="1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1" name="文本框 11"/>
          <p:cNvSpPr txBox="1"/>
          <p:nvPr/>
        </p:nvSpPr>
        <p:spPr>
          <a:xfrm>
            <a:off x="4786444" y="917505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学到真本事</a:t>
            </a:r>
            <a:endParaRPr lang="zh-CN" altLang="en-US" sz="1600" b="1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4786443" y="1520189"/>
            <a:ext cx="4113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学习大数据、人工智能、云计算的不二之选</a:t>
            </a:r>
            <a:endParaRPr lang="zh-CN" altLang="en-US" sz="1600" b="1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65494" y="4718475"/>
            <a:ext cx="44935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学</a:t>
            </a:r>
            <a:r>
              <a:rPr lang="zh-CN" altLang="en-US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到真本事，走遍天下都不怕！</a:t>
            </a:r>
            <a:endParaRPr lang="zh-CN" altLang="en-US" sz="24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40" y="2027068"/>
            <a:ext cx="2087935" cy="1288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hlinkClick r:id="rId1"/>
          </p:cNvPr>
          <p:cNvSpPr/>
          <p:nvPr/>
        </p:nvSpPr>
        <p:spPr>
          <a:xfrm>
            <a:off x="4824939" y="933287"/>
            <a:ext cx="3917905" cy="24070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hlinkClick r:id="rId1"/>
          </p:cNvPr>
          <p:cNvSpPr/>
          <p:nvPr/>
        </p:nvSpPr>
        <p:spPr>
          <a:xfrm>
            <a:off x="403403" y="933288"/>
            <a:ext cx="3806288" cy="24070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462133" y="4669579"/>
            <a:ext cx="1563506" cy="641625"/>
            <a:chOff x="5462133" y="4933111"/>
            <a:chExt cx="1563506" cy="641625"/>
          </a:xfrm>
        </p:grpSpPr>
        <p:sp>
          <p:nvSpPr>
            <p:cNvPr id="29" name="矩形 28"/>
            <p:cNvSpPr/>
            <p:nvPr/>
          </p:nvSpPr>
          <p:spPr>
            <a:xfrm>
              <a:off x="5462338" y="4933111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8" name="Picture 14" descr="F:\logo\中国智能硬件logo-01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133" y="5038052"/>
              <a:ext cx="1562412" cy="47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420161" y="4669493"/>
            <a:ext cx="1565587" cy="641625"/>
            <a:chOff x="422066" y="4933025"/>
            <a:chExt cx="1565587" cy="641625"/>
          </a:xfrm>
        </p:grpSpPr>
        <p:sp>
          <p:nvSpPr>
            <p:cNvPr id="3" name="矩形 2"/>
            <p:cNvSpPr/>
            <p:nvPr/>
          </p:nvSpPr>
          <p:spPr>
            <a:xfrm>
              <a:off x="422066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9" name="Picture 15" descr="F:\logo\chinacloud_logo-01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41" y="5037800"/>
              <a:ext cx="1562412" cy="478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7138738" y="5599202"/>
            <a:ext cx="1563301" cy="641625"/>
            <a:chOff x="7138738" y="5702714"/>
            <a:chExt cx="1563301" cy="641625"/>
          </a:xfrm>
        </p:grpSpPr>
        <p:sp>
          <p:nvSpPr>
            <p:cNvPr id="35" name="矩形 34"/>
            <p:cNvSpPr/>
            <p:nvPr/>
          </p:nvSpPr>
          <p:spPr>
            <a:xfrm>
              <a:off x="713873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0" name="Picture 16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38823" y="5785510"/>
              <a:ext cx="1562412" cy="47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5462338" y="5599288"/>
            <a:ext cx="1563436" cy="641625"/>
            <a:chOff x="5462338" y="5702800"/>
            <a:chExt cx="1563436" cy="641625"/>
          </a:xfrm>
        </p:grpSpPr>
        <p:sp>
          <p:nvSpPr>
            <p:cNvPr id="34" name="矩形 33"/>
            <p:cNvSpPr/>
            <p:nvPr/>
          </p:nvSpPr>
          <p:spPr>
            <a:xfrm>
              <a:off x="5462338" y="5702800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1" name="Picture 17" descr="F:\logo\机器人-01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3362" y="5753759"/>
              <a:ext cx="1562412" cy="54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2101918" y="5599202"/>
            <a:ext cx="1563681" cy="641625"/>
            <a:chOff x="2101918" y="5702714"/>
            <a:chExt cx="1563681" cy="641625"/>
          </a:xfrm>
        </p:grpSpPr>
        <p:sp>
          <p:nvSpPr>
            <p:cNvPr id="32" name="矩形 31"/>
            <p:cNvSpPr/>
            <p:nvPr/>
          </p:nvSpPr>
          <p:spPr>
            <a:xfrm>
              <a:off x="21019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2" name="Picture 18" descr="F:\logo\深度学习世界-01.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187" y="5792884"/>
              <a:ext cx="1562412" cy="460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7138738" y="4669493"/>
            <a:ext cx="1563301" cy="641625"/>
            <a:chOff x="7138738" y="4933025"/>
            <a:chExt cx="1563301" cy="641625"/>
          </a:xfrm>
        </p:grpSpPr>
        <p:sp>
          <p:nvSpPr>
            <p:cNvPr id="30" name="矩形 29"/>
            <p:cNvSpPr/>
            <p:nvPr/>
          </p:nvSpPr>
          <p:spPr>
            <a:xfrm>
              <a:off x="713873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3" name="Picture 19" descr="F:\logo\中国PM25logo-01.png">
              <a:hlinkClick r:id="rId12"/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738" y="4994913"/>
              <a:ext cx="1563301" cy="55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3798482" y="5599202"/>
            <a:ext cx="1563301" cy="641625"/>
            <a:chOff x="3778318" y="5702714"/>
            <a:chExt cx="1563301" cy="641625"/>
          </a:xfrm>
        </p:grpSpPr>
        <p:sp>
          <p:nvSpPr>
            <p:cNvPr id="33" name="矩形 32"/>
            <p:cNvSpPr/>
            <p:nvPr/>
          </p:nvSpPr>
          <p:spPr>
            <a:xfrm>
              <a:off x="37783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4" name="Picture 20" descr="F:\logo\中国存储-01.png">
              <a:hlinkClick r:id="rId14"/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341" y="5785417"/>
              <a:ext cx="1562412" cy="53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101918" y="4669493"/>
            <a:ext cx="1563360" cy="641625"/>
            <a:chOff x="2101918" y="4933025"/>
            <a:chExt cx="1563360" cy="641625"/>
          </a:xfrm>
        </p:grpSpPr>
        <p:sp>
          <p:nvSpPr>
            <p:cNvPr id="27" name="矩形 26"/>
            <p:cNvSpPr/>
            <p:nvPr/>
          </p:nvSpPr>
          <p:spPr>
            <a:xfrm>
              <a:off x="21019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5" name="Picture 21" descr="F:\logo\中国大数据LOGO-01.png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2866" y="4954959"/>
              <a:ext cx="1562412" cy="558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3768793" y="4669493"/>
            <a:ext cx="1572826" cy="641625"/>
            <a:chOff x="3768793" y="4933025"/>
            <a:chExt cx="1572826" cy="641625"/>
          </a:xfrm>
        </p:grpSpPr>
        <p:sp>
          <p:nvSpPr>
            <p:cNvPr id="28" name="矩形 27"/>
            <p:cNvSpPr/>
            <p:nvPr/>
          </p:nvSpPr>
          <p:spPr>
            <a:xfrm>
              <a:off x="37783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6" name="Picture 22" descr="F:\logo\中国物联网-01.png">
              <a:hlinkClick r:id="rId18"/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793" y="4953980"/>
              <a:ext cx="1562412" cy="559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422066" y="5599202"/>
            <a:ext cx="1563757" cy="641625"/>
            <a:chOff x="422066" y="5702714"/>
            <a:chExt cx="1563757" cy="641625"/>
          </a:xfrm>
        </p:grpSpPr>
        <p:sp>
          <p:nvSpPr>
            <p:cNvPr id="31" name="矩形 30"/>
            <p:cNvSpPr/>
            <p:nvPr/>
          </p:nvSpPr>
          <p:spPr>
            <a:xfrm>
              <a:off x="422066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7" name="Picture 23" descr="F:\logo\中国智慧城市logo-01.png">
              <a:hlinkClick r:id="rId20"/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411" y="5753672"/>
              <a:ext cx="1562412" cy="47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 3">
            <a:hlinkClick r:id="rId1"/>
          </p:cNvPr>
          <p:cNvSpPr/>
          <p:nvPr/>
        </p:nvSpPr>
        <p:spPr>
          <a:xfrm>
            <a:off x="427114" y="3639664"/>
            <a:ext cx="4078140" cy="709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hlinkClick r:id="rId1"/>
          </p:cNvPr>
          <p:cNvSpPr txBox="1"/>
          <p:nvPr/>
        </p:nvSpPr>
        <p:spPr>
          <a:xfrm>
            <a:off x="1995274" y="3836384"/>
            <a:ext cx="2509980" cy="346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智能硬件大数据免费托管平台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48" name="Picture 24" descr="F:\大数据挖掘平台\物联网大数据平台\logo_bate_homeaaa.png">
            <a:hlinkClick r:id="rId1"/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4" y="3747764"/>
            <a:ext cx="1803529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4580132" y="3600928"/>
            <a:ext cx="4121103" cy="799827"/>
            <a:chOff x="4986061" y="3557798"/>
            <a:chExt cx="3486036" cy="799827"/>
          </a:xfrm>
        </p:grpSpPr>
        <p:sp>
          <p:nvSpPr>
            <p:cNvPr id="37" name="矩形 36">
              <a:hlinkClick r:id="rId23"/>
            </p:cNvPr>
            <p:cNvSpPr/>
            <p:nvPr/>
          </p:nvSpPr>
          <p:spPr>
            <a:xfrm>
              <a:off x="4986061" y="3594588"/>
              <a:ext cx="3486036" cy="709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sx="102000" sy="102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>
              <a:hlinkClick r:id="rId23"/>
            </p:cNvPr>
            <p:cNvSpPr txBox="1"/>
            <p:nvPr/>
          </p:nvSpPr>
          <p:spPr>
            <a:xfrm>
              <a:off x="6635120" y="3780323"/>
              <a:ext cx="1800493" cy="34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环境大数据开放平台</a:t>
              </a:r>
              <a:endPara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050" name="Picture 26" descr="F:\大数据挖掘平台\环境云\环境云logo.png">
              <a:hlinkClick r:id="rId23"/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3289" y="3557798"/>
              <a:ext cx="1693352" cy="79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文本框 10"/>
          <p:cNvSpPr txBox="1"/>
          <p:nvPr/>
        </p:nvSpPr>
        <p:spPr>
          <a:xfrm>
            <a:off x="5590610" y="941914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免费</a:t>
            </a:r>
            <a:r>
              <a:rPr lang="zh-CN" altLang="en-US" sz="2000" b="1">
                <a:solidFill>
                  <a:srgbClr val="70AD47">
                    <a:lumMod val="75000"/>
                  </a:srgbClr>
                </a:solidFill>
              </a:rPr>
              <a:t>大数据</a:t>
            </a:r>
            <a:r>
              <a:rPr lang="en-US" altLang="zh-CN" sz="2000" b="1" smtClean="0">
                <a:solidFill>
                  <a:srgbClr val="70AD47">
                    <a:lumMod val="75000"/>
                  </a:srgbClr>
                </a:solidFill>
              </a:rPr>
              <a:t>APP</a:t>
            </a:r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推荐</a:t>
            </a:r>
            <a:endParaRPr lang="zh-CN" altLang="en-US" sz="2000" b="1" dirty="0">
              <a:solidFill>
                <a:srgbClr val="70AD47">
                  <a:lumMod val="75000"/>
                </a:srgb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494835" y="333112"/>
            <a:ext cx="4134464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000" spc="300" dirty="0" smtClean="0">
                <a:solidFill>
                  <a:prstClr val="white"/>
                </a:solidFill>
              </a:rPr>
              <a:t>运用大数据，精彩你生活</a:t>
            </a:r>
            <a:endParaRPr lang="zh-CN" altLang="en-US" sz="2000" spc="300" dirty="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7114" y="1447522"/>
            <a:ext cx="8292159" cy="1847698"/>
            <a:chOff x="427114" y="2254936"/>
            <a:chExt cx="7530395" cy="167795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14" y="2254936"/>
              <a:ext cx="1347283" cy="1409482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425" y="2260087"/>
              <a:ext cx="1337435" cy="1399180"/>
            </a:xfrm>
            <a:prstGeom prst="rect">
              <a:avLst/>
            </a:prstGeom>
          </p:spPr>
        </p:pic>
        <p:sp>
          <p:nvSpPr>
            <p:cNvPr id="65" name="文本框 11"/>
            <p:cNvSpPr txBox="1"/>
            <p:nvPr/>
          </p:nvSpPr>
          <p:spPr>
            <a:xfrm>
              <a:off x="644374" y="3653897"/>
              <a:ext cx="973411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刘鹏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看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未来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文本框 13"/>
            <p:cNvSpPr txBox="1"/>
            <p:nvPr/>
          </p:nvSpPr>
          <p:spPr>
            <a:xfrm>
              <a:off x="2626805" y="3654365"/>
              <a:ext cx="973411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云创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大数据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8764" y="2260087"/>
              <a:ext cx="1424862" cy="1404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353" y="2254936"/>
              <a:ext cx="1441156" cy="1409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" name="文本框 13"/>
            <p:cNvSpPr txBox="1"/>
            <p:nvPr/>
          </p:nvSpPr>
          <p:spPr>
            <a:xfrm>
              <a:off x="4654836" y="3654028"/>
              <a:ext cx="973411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我的</a:t>
              </a:r>
              <a:r>
                <a:rPr lang="en-US" altLang="zh-CN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PM2.5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0" name="文本框 13"/>
            <p:cNvSpPr txBox="1"/>
            <p:nvPr/>
          </p:nvSpPr>
          <p:spPr>
            <a:xfrm>
              <a:off x="6911682" y="3654027"/>
              <a:ext cx="650479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同声译</a:t>
              </a:r>
              <a:endPara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2" name="文本框 10"/>
          <p:cNvSpPr txBox="1"/>
          <p:nvPr/>
        </p:nvSpPr>
        <p:spPr>
          <a:xfrm>
            <a:off x="1279938" y="94191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微</a:t>
            </a:r>
            <a:r>
              <a:rPr lang="zh-CN" altLang="en-US" sz="2000" b="1" dirty="0">
                <a:solidFill>
                  <a:srgbClr val="70AD47">
                    <a:lumMod val="75000"/>
                  </a:srgbClr>
                </a:solidFill>
              </a:rPr>
              <a:t>信</a:t>
            </a:r>
            <a:r>
              <a:rPr lang="zh-CN" altLang="en-US" sz="2000" b="1">
                <a:solidFill>
                  <a:srgbClr val="70AD47">
                    <a:lumMod val="75000"/>
                  </a:srgbClr>
                </a:solidFill>
              </a:rPr>
              <a:t>公众</a:t>
            </a:r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号推荐</a:t>
            </a:r>
            <a:endParaRPr lang="zh-CN" altLang="en-US" sz="2000" b="1" dirty="0">
              <a:solidFill>
                <a:srgbClr val="70AD47">
                  <a:lumMod val="75000"/>
                </a:srgb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0" y="540000"/>
            <a:ext cx="914400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78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完善的课程体系：大数据方向、人工智能方向。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7784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78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面向理论与实践，分为本科院校、专科院校、高职院校。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7784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9642" t="6147" r="5942" b="11282"/>
          <a:stretch>
            <a:fillRect/>
          </a:stretch>
        </p:blipFill>
        <p:spPr>
          <a:xfrm>
            <a:off x="72000" y="1800000"/>
            <a:ext cx="900000" cy="1186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0621" t="5258" r="5763" b="9510"/>
          <a:stretch>
            <a:fillRect/>
          </a:stretch>
        </p:blipFill>
        <p:spPr>
          <a:xfrm>
            <a:off x="971550" y="1800225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503" t="5235" r="4877" b="6415"/>
          <a:stretch>
            <a:fillRect/>
          </a:stretch>
        </p:blipFill>
        <p:spPr>
          <a:xfrm>
            <a:off x="1871345" y="1800225"/>
            <a:ext cx="899795" cy="1188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图片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4017" t="4427" r="6003" b="8168"/>
          <a:stretch>
            <a:fillRect/>
          </a:stretch>
        </p:blipFill>
        <p:spPr>
          <a:xfrm>
            <a:off x="2771140" y="1800225"/>
            <a:ext cx="899795" cy="118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529" t="8093" r="15319" b="11376"/>
          <a:stretch>
            <a:fillRect/>
          </a:stretch>
        </p:blipFill>
        <p:spPr>
          <a:xfrm>
            <a:off x="3670935" y="1800225"/>
            <a:ext cx="899795" cy="1188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3172" t="4668" r="4380" b="8970"/>
          <a:stretch>
            <a:fillRect/>
          </a:stretch>
        </p:blipFill>
        <p:spPr>
          <a:xfrm>
            <a:off x="5470525" y="1800225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44" descr="大数据数学基础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4167" t="4922" r="7279" b="10386"/>
          <a:stretch>
            <a:fillRect/>
          </a:stretch>
        </p:blipFill>
        <p:spPr>
          <a:xfrm>
            <a:off x="7270115" y="1800225"/>
            <a:ext cx="899795" cy="1188085"/>
          </a:xfrm>
          <a:prstGeom prst="rect">
            <a:avLst/>
          </a:prstGeom>
        </p:spPr>
      </p:pic>
      <p:pic>
        <p:nvPicPr>
          <p:cNvPr id="20" name="图片 19" descr="虚拟化与容器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2282" t="12640" r="9452" b="19135"/>
          <a:stretch>
            <a:fillRect/>
          </a:stretch>
        </p:blipFill>
        <p:spPr>
          <a:xfrm>
            <a:off x="6370320" y="1800225"/>
            <a:ext cx="899795" cy="1186180"/>
          </a:xfrm>
          <a:prstGeom prst="rect">
            <a:avLst/>
          </a:prstGeom>
        </p:spPr>
      </p:pic>
      <p:pic>
        <p:nvPicPr>
          <p:cNvPr id="46" name="图片 45" descr="Python程序设计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l="14939" t="4388" r="5980" b="9356"/>
          <a:stretch>
            <a:fillRect/>
          </a:stretch>
        </p:blipFill>
        <p:spPr>
          <a:xfrm>
            <a:off x="8169910" y="1799590"/>
            <a:ext cx="899795" cy="1186815"/>
          </a:xfrm>
          <a:prstGeom prst="rect">
            <a:avLst/>
          </a:prstGeom>
        </p:spPr>
      </p:pic>
      <p:pic>
        <p:nvPicPr>
          <p:cNvPr id="47" name="图片 46" descr="效果图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21773" t="6671" r="18315" b="6294"/>
          <a:stretch>
            <a:fillRect/>
          </a:stretch>
        </p:blipFill>
        <p:spPr>
          <a:xfrm>
            <a:off x="4570730" y="1800225"/>
            <a:ext cx="899795" cy="1186815"/>
          </a:xfrm>
          <a:prstGeom prst="rect">
            <a:avLst/>
          </a:prstGeom>
        </p:spPr>
      </p:pic>
      <p:pic>
        <p:nvPicPr>
          <p:cNvPr id="22" name="图片 1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 l="7454" t="4003" r="3474" b="7635"/>
          <a:stretch>
            <a:fillRect/>
          </a:stretch>
        </p:blipFill>
        <p:spPr>
          <a:xfrm>
            <a:off x="158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1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l="7215" t="3384" r="3083" b="8279"/>
          <a:stretch>
            <a:fillRect/>
          </a:stretch>
        </p:blipFill>
        <p:spPr>
          <a:xfrm>
            <a:off x="144000" y="3240000"/>
            <a:ext cx="899795" cy="1188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1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rcRect l="9548" t="3707" r="3374" b="8649"/>
          <a:stretch>
            <a:fillRect/>
          </a:stretch>
        </p:blipFill>
        <p:spPr>
          <a:xfrm>
            <a:off x="374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图片 17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rcRect l="6674" t="4129" r="3337" b="9074"/>
          <a:stretch>
            <a:fillRect/>
          </a:stretch>
        </p:blipFill>
        <p:spPr>
          <a:xfrm>
            <a:off x="5904000" y="3239770"/>
            <a:ext cx="899795" cy="118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图片 18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rcRect l="6429" t="2819" r="3849" b="8458"/>
          <a:stretch>
            <a:fillRect/>
          </a:stretch>
        </p:blipFill>
        <p:spPr>
          <a:xfrm>
            <a:off x="302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" name="图片 19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rcRect l="9735" t="4125" r="5146" b="9017"/>
          <a:stretch>
            <a:fillRect/>
          </a:stretch>
        </p:blipFill>
        <p:spPr>
          <a:xfrm>
            <a:off x="230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" name="图片 20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rcRect l="12844" t="4263" r="7343" b="6221"/>
          <a:stretch>
            <a:fillRect/>
          </a:stretch>
        </p:blipFill>
        <p:spPr>
          <a:xfrm>
            <a:off x="446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" name="图片 21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rcRect l="10652" t="4972" r="5109" b="9628"/>
          <a:stretch>
            <a:fillRect/>
          </a:stretch>
        </p:blipFill>
        <p:spPr>
          <a:xfrm>
            <a:off x="8064000" y="3241675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" name="图片 47" descr="人工智能概论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rcRect l="10007" t="4498" r="4123" b="9022"/>
          <a:stretch>
            <a:fillRect/>
          </a:stretch>
        </p:blipFill>
        <p:spPr>
          <a:xfrm>
            <a:off x="6624000" y="3241040"/>
            <a:ext cx="899795" cy="1187450"/>
          </a:xfrm>
          <a:prstGeom prst="rect">
            <a:avLst/>
          </a:prstGeom>
        </p:spPr>
      </p:pic>
      <p:pic>
        <p:nvPicPr>
          <p:cNvPr id="49" name="图片 48" descr="云计算实战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rcRect l="10330" t="4824" r="3102" b="8935"/>
          <a:stretch>
            <a:fillRect/>
          </a:stretch>
        </p:blipFill>
        <p:spPr>
          <a:xfrm>
            <a:off x="864000" y="3240405"/>
            <a:ext cx="899795" cy="1187450"/>
          </a:xfrm>
          <a:prstGeom prst="rect">
            <a:avLst/>
          </a:prstGeom>
        </p:spPr>
      </p:pic>
      <p:pic>
        <p:nvPicPr>
          <p:cNvPr id="50" name="图片 49" descr="R语言】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/>
          <a:srcRect l="10586" t="4801" r="5840" b="10601"/>
          <a:stretch>
            <a:fillRect/>
          </a:stretch>
        </p:blipFill>
        <p:spPr>
          <a:xfrm>
            <a:off x="5184000" y="3241040"/>
            <a:ext cx="899795" cy="1186815"/>
          </a:xfrm>
          <a:prstGeom prst="rect">
            <a:avLst/>
          </a:prstGeom>
        </p:spPr>
      </p:pic>
      <p:pic>
        <p:nvPicPr>
          <p:cNvPr id="55" name="图片 54" descr="人工智能应用开发"/>
          <p:cNvPicPr>
            <a:picLocks noChangeAspect="1"/>
          </p:cNvPicPr>
          <p:nvPr/>
        </p:nvPicPr>
        <p:blipFill>
          <a:blip r:embed="rId43"/>
          <a:srcRect l="9613" t="5200" r="5065" b="10376"/>
          <a:stretch>
            <a:fillRect/>
          </a:stretch>
        </p:blipFill>
        <p:spPr>
          <a:xfrm>
            <a:off x="7344000" y="3239770"/>
            <a:ext cx="899795" cy="1188085"/>
          </a:xfrm>
          <a:prstGeom prst="rect">
            <a:avLst/>
          </a:prstGeom>
        </p:spPr>
      </p:pic>
      <p:pic>
        <p:nvPicPr>
          <p:cNvPr id="56" name="图片 55" descr="人工智能导论"/>
          <p:cNvPicPr>
            <a:picLocks noChangeAspect="1"/>
          </p:cNvPicPr>
          <p:nvPr/>
        </p:nvPicPr>
        <p:blipFill>
          <a:blip r:embed="rId44"/>
          <a:srcRect l="12569" t="4947" r="4344" b="10617"/>
          <a:stretch>
            <a:fillRect/>
          </a:stretch>
        </p:blipFill>
        <p:spPr>
          <a:xfrm>
            <a:off x="144000" y="4680000"/>
            <a:ext cx="899795" cy="1186815"/>
          </a:xfrm>
          <a:prstGeom prst="rect">
            <a:avLst/>
          </a:prstGeom>
        </p:spPr>
      </p:pic>
      <p:pic>
        <p:nvPicPr>
          <p:cNvPr id="68" name="图片 67" descr="智能系统"/>
          <p:cNvPicPr>
            <a:picLocks noChangeAspect="1"/>
          </p:cNvPicPr>
          <p:nvPr/>
        </p:nvPicPr>
        <p:blipFill>
          <a:blip r:embed="rId45"/>
          <a:srcRect l="14175" t="4474" r="4036" b="9635"/>
          <a:stretch>
            <a:fillRect/>
          </a:stretch>
        </p:blipFill>
        <p:spPr>
          <a:xfrm>
            <a:off x="6948000" y="4678045"/>
            <a:ext cx="899795" cy="1187450"/>
          </a:xfrm>
          <a:prstGeom prst="rect">
            <a:avLst/>
          </a:prstGeom>
        </p:spPr>
      </p:pic>
      <p:pic>
        <p:nvPicPr>
          <p:cNvPr id="57" name="图片 56" descr="机器学习和深度学习"/>
          <p:cNvPicPr>
            <a:picLocks noChangeAspect="1"/>
          </p:cNvPicPr>
          <p:nvPr/>
        </p:nvPicPr>
        <p:blipFill>
          <a:blip r:embed="rId46"/>
          <a:srcRect l="14839" t="5829" r="7596" b="10367"/>
          <a:stretch>
            <a:fillRect/>
          </a:stretch>
        </p:blipFill>
        <p:spPr>
          <a:xfrm>
            <a:off x="3060000" y="4680585"/>
            <a:ext cx="899795" cy="1186815"/>
          </a:xfrm>
          <a:prstGeom prst="rect">
            <a:avLst/>
          </a:prstGeom>
        </p:spPr>
      </p:pic>
      <p:pic>
        <p:nvPicPr>
          <p:cNvPr id="58" name="图片 57" descr="自然语言处理"/>
          <p:cNvPicPr>
            <a:picLocks noChangeAspect="1"/>
          </p:cNvPicPr>
          <p:nvPr/>
        </p:nvPicPr>
        <p:blipFill>
          <a:blip r:embed="rId47"/>
          <a:srcRect l="14875" t="5318" r="6908" b="10393"/>
          <a:stretch>
            <a:fillRect/>
          </a:stretch>
        </p:blipFill>
        <p:spPr>
          <a:xfrm>
            <a:off x="4032000" y="4679950"/>
            <a:ext cx="899795" cy="1186180"/>
          </a:xfrm>
          <a:prstGeom prst="rect">
            <a:avLst/>
          </a:prstGeom>
        </p:spPr>
      </p:pic>
      <p:pic>
        <p:nvPicPr>
          <p:cNvPr id="61" name="图片 60" descr="知识表示与处理"/>
          <p:cNvPicPr>
            <a:picLocks noChangeAspect="1"/>
          </p:cNvPicPr>
          <p:nvPr/>
        </p:nvPicPr>
        <p:blipFill>
          <a:blip r:embed="rId48"/>
          <a:srcRect l="15951" t="5695" r="8134" b="10646"/>
          <a:stretch>
            <a:fillRect/>
          </a:stretch>
        </p:blipFill>
        <p:spPr>
          <a:xfrm>
            <a:off x="5004000" y="4680585"/>
            <a:ext cx="899795" cy="1186815"/>
          </a:xfrm>
          <a:prstGeom prst="rect">
            <a:avLst/>
          </a:prstGeom>
        </p:spPr>
      </p:pic>
      <p:pic>
        <p:nvPicPr>
          <p:cNvPr id="62" name="图片 61" descr="人工智能未来工程"/>
          <p:cNvPicPr>
            <a:picLocks noChangeAspect="1"/>
          </p:cNvPicPr>
          <p:nvPr/>
        </p:nvPicPr>
        <p:blipFill>
          <a:blip r:embed="rId49"/>
          <a:srcRect l="15130" t="5535" r="6443" b="10822"/>
          <a:stretch>
            <a:fillRect/>
          </a:stretch>
        </p:blipFill>
        <p:spPr>
          <a:xfrm>
            <a:off x="7920000" y="4679315"/>
            <a:ext cx="899795" cy="1186815"/>
          </a:xfrm>
          <a:prstGeom prst="rect">
            <a:avLst/>
          </a:prstGeom>
        </p:spPr>
      </p:pic>
      <p:pic>
        <p:nvPicPr>
          <p:cNvPr id="44" name="图片 43" descr="TensorFlow程序设计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51"/>
          <a:srcRect l="12894" t="5672" r="6635" b="10000"/>
          <a:stretch>
            <a:fillRect/>
          </a:stretch>
        </p:blipFill>
        <p:spPr>
          <a:xfrm>
            <a:off x="2088000" y="4679315"/>
            <a:ext cx="899795" cy="1186815"/>
          </a:xfrm>
          <a:prstGeom prst="rect">
            <a:avLst/>
          </a:prstGeom>
        </p:spPr>
      </p:pic>
      <p:pic>
        <p:nvPicPr>
          <p:cNvPr id="63" name="图片 62" descr="模式识别"/>
          <p:cNvPicPr>
            <a:picLocks noChangeAspect="1"/>
          </p:cNvPicPr>
          <p:nvPr/>
        </p:nvPicPr>
        <p:blipFill>
          <a:blip r:embed="rId52"/>
          <a:srcRect l="15065" t="5653" r="5714" b="9840"/>
          <a:stretch>
            <a:fillRect/>
          </a:stretch>
        </p:blipFill>
        <p:spPr>
          <a:xfrm>
            <a:off x="5976000" y="4678045"/>
            <a:ext cx="899795" cy="1187450"/>
          </a:xfrm>
          <a:prstGeom prst="rect">
            <a:avLst/>
          </a:prstGeom>
        </p:spPr>
      </p:pic>
      <p:pic>
        <p:nvPicPr>
          <p:cNvPr id="54" name="图片 53" descr="人工智能数据基础2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54"/>
          <a:srcRect l="14516" t="5334" r="6123" b="9573"/>
          <a:stretch>
            <a:fillRect/>
          </a:stretch>
        </p:blipFill>
        <p:spPr>
          <a:xfrm>
            <a:off x="1116000" y="4679315"/>
            <a:ext cx="899795" cy="11861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96895" y="1169836"/>
              <a:ext cx="1950209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第二章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数据采集与清洗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0249" y="3069570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数据采集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834360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2.3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数据清洗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60303" y="462328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2193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2.4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作业与练习</a:t>
              </a:r>
              <a:endParaRPr 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60249" y="2301470"/>
            <a:ext cx="5693399" cy="424800"/>
            <a:chOff x="1807265" y="3400693"/>
            <a:chExt cx="5693399" cy="424800"/>
          </a:xfrm>
        </p:grpSpPr>
        <p:sp>
          <p:nvSpPr>
            <p:cNvPr id="3" name="圆角矩形 2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881814" y="3411473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en-US" altLang="zh-CN" sz="2100" spc="225" dirty="0" smtClean="0">
                  <a:solidFill>
                    <a:schemeClr val="bg1"/>
                  </a:solidFill>
                </a:rPr>
                <a:t>2.1</a:t>
              </a:r>
              <a:r>
                <a:rPr lang="zh-CN" altLang="en-US" sz="2100" spc="225" dirty="0">
                  <a:solidFill>
                    <a:schemeClr val="bg1"/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bg1"/>
                  </a:solidFill>
                </a:rPr>
                <a:t>标注对象</a:t>
              </a:r>
              <a:endParaRPr lang="zh-CN" altLang="en-US" sz="2100" spc="225" dirty="0" smtClean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3" name="矩形 2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 smtClean="0">
                <a:solidFill>
                  <a:schemeClr val="bg1"/>
                </a:solidFill>
              </a:rPr>
              <a:t>感谢聆听</a:t>
            </a:r>
            <a:endParaRPr lang="zh-CN" altLang="en-US" sz="7200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1</a:t>
            </a:r>
            <a:r>
              <a:rPr sz="2100" b="1" spc="225" dirty="0">
                <a:solidFill>
                  <a:prstClr val="white"/>
                </a:solidFill>
              </a:rPr>
              <a:t> </a:t>
            </a:r>
            <a:r>
              <a:rPr lang="zh-CN" sz="2100" b="1" spc="225" dirty="0">
                <a:solidFill>
                  <a:prstClr val="white"/>
                </a:solidFill>
              </a:rPr>
              <a:t>标注对象</a:t>
            </a:r>
            <a:endParaRPr 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第二章  数据采集与清洗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4510" y="928370"/>
            <a:ext cx="4298315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1</a:t>
            </a:r>
            <a:r>
              <a:rPr lang="zh-CN" altLang="en-US" sz="2000" dirty="0"/>
              <a:t>.</a:t>
            </a:r>
            <a:r>
              <a:rPr lang="en-US" altLang="zh-CN" sz="2000" dirty="0"/>
              <a:t>1</a:t>
            </a:r>
            <a:r>
              <a:rPr lang="zh-CN" altLang="en-US" sz="2000" dirty="0"/>
              <a:t> 主要的数据来源</a:t>
            </a:r>
            <a:endParaRPr lang="zh-CN" altLang="en-US" sz="2000" dirty="0"/>
          </a:p>
        </p:txBody>
      </p:sp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5194459" y="3865245"/>
            <a:ext cx="755809" cy="755809"/>
          </a:xfrm>
          <a:prstGeom prst="ellips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3158014" y="3840480"/>
            <a:ext cx="755809" cy="755809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>
            <p:custDataLst>
              <p:tags r:id="rId3"/>
            </p:custDataLst>
          </p:nvPr>
        </p:nvSpPr>
        <p:spPr>
          <a:xfrm>
            <a:off x="4165283" y="2251234"/>
            <a:ext cx="755809" cy="755809"/>
          </a:xfrm>
          <a:prstGeom prst="ellipse">
            <a:avLst/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4183380" y="3393758"/>
            <a:ext cx="755809" cy="755809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5"/>
            </p:custDataLst>
          </p:nvPr>
        </p:nvCxnSpPr>
        <p:spPr>
          <a:xfrm flipH="1">
            <a:off x="3292793" y="2651760"/>
            <a:ext cx="766763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31" name="直接连接符 30"/>
          <p:cNvCxnSpPr/>
          <p:nvPr>
            <p:custDataLst>
              <p:tags r:id="rId6"/>
            </p:custDataLst>
          </p:nvPr>
        </p:nvCxnSpPr>
        <p:spPr>
          <a:xfrm flipV="1">
            <a:off x="3292793" y="2335530"/>
            <a:ext cx="0" cy="31623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33" name="直接连接符 32"/>
          <p:cNvCxnSpPr/>
          <p:nvPr>
            <p:custDataLst>
              <p:tags r:id="rId7"/>
            </p:custDataLst>
          </p:nvPr>
        </p:nvCxnSpPr>
        <p:spPr>
          <a:xfrm flipH="1">
            <a:off x="2549843" y="2335530"/>
            <a:ext cx="742950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36" name="直接连接符 35"/>
          <p:cNvCxnSpPr/>
          <p:nvPr>
            <p:custDataLst>
              <p:tags r:id="rId8"/>
            </p:custDataLst>
          </p:nvPr>
        </p:nvCxnSpPr>
        <p:spPr>
          <a:xfrm>
            <a:off x="3384709" y="4639628"/>
            <a:ext cx="0" cy="277178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38" name="直接连接符 37"/>
          <p:cNvCxnSpPr/>
          <p:nvPr>
            <p:custDataLst>
              <p:tags r:id="rId9"/>
            </p:custDataLst>
          </p:nvPr>
        </p:nvCxnSpPr>
        <p:spPr>
          <a:xfrm flipH="1">
            <a:off x="2544128" y="4916805"/>
            <a:ext cx="840581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43" name="直接连接符 42"/>
          <p:cNvCxnSpPr/>
          <p:nvPr>
            <p:custDataLst>
              <p:tags r:id="rId10"/>
            </p:custDataLst>
          </p:nvPr>
        </p:nvCxnSpPr>
        <p:spPr>
          <a:xfrm rot="10800000">
            <a:off x="5546884" y="3393758"/>
            <a:ext cx="0" cy="369094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44" name="直接连接符 43"/>
          <p:cNvCxnSpPr/>
          <p:nvPr>
            <p:custDataLst>
              <p:tags r:id="rId11"/>
            </p:custDataLst>
          </p:nvPr>
        </p:nvCxnSpPr>
        <p:spPr>
          <a:xfrm rot="10800000" flipH="1">
            <a:off x="5546884" y="3393758"/>
            <a:ext cx="1128713" cy="0"/>
          </a:xfrm>
          <a:prstGeom prst="line">
            <a:avLst/>
          </a:prstGeom>
          <a:ln w="9525">
            <a:solidFill>
              <a:srgbClr val="000000">
                <a:lumMod val="65000"/>
                <a:lumOff val="35000"/>
              </a:srgbClr>
            </a:solidFill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0" name="文本框 49"/>
          <p:cNvSpPr txBox="1"/>
          <p:nvPr>
            <p:custDataLst>
              <p:tags r:id="rId12"/>
            </p:custDataLst>
          </p:nvPr>
        </p:nvSpPr>
        <p:spPr>
          <a:xfrm>
            <a:off x="1066165" y="2169160"/>
            <a:ext cx="1271270" cy="609600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p>
            <a:pPr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spc="300">
                <a:solidFill>
                  <a:srgbClr val="1F74A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大人群产生的海量数据</a:t>
            </a:r>
            <a:endParaRPr lang="zh-CN" altLang="en-US" sz="1200" b="1" spc="300">
              <a:solidFill>
                <a:srgbClr val="1F74AD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13"/>
            </p:custDataLst>
          </p:nvPr>
        </p:nvSpPr>
        <p:spPr>
          <a:xfrm>
            <a:off x="1066165" y="4429125"/>
            <a:ext cx="1271270" cy="588010"/>
          </a:xfrm>
          <a:prstGeom prst="rect">
            <a:avLst/>
          </a:prstGeom>
          <a:noFill/>
        </p:spPr>
        <p:txBody>
          <a:bodyPr wrap="square" bIns="0" rtlCol="0" anchor="b" anchorCtr="0">
            <a:noAutofit/>
          </a:bodyPr>
          <a:p>
            <a:pPr algn="l">
              <a:lnSpc>
                <a:spcPct val="120000"/>
              </a:lnSpc>
            </a:pPr>
            <a:r>
              <a:rPr lang="zh-CN" altLang="en-US" sz="1200" b="1" spc="300">
                <a:solidFill>
                  <a:srgbClr val="3498D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大量传感器产生的海量数据</a:t>
            </a:r>
            <a:endParaRPr lang="zh-CN" altLang="en-US" sz="1200" b="1" spc="300">
              <a:solidFill>
                <a:srgbClr val="3498DB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14"/>
            </p:custDataLst>
          </p:nvPr>
        </p:nvSpPr>
        <p:spPr>
          <a:xfrm>
            <a:off x="6806565" y="3162300"/>
            <a:ext cx="1271270" cy="920115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0000"/>
          </a:bodyPr>
          <a:p>
            <a:pPr>
              <a:lnSpc>
                <a:spcPct val="120000"/>
              </a:lnSpc>
            </a:pPr>
            <a:r>
              <a:rPr lang="zh-CN" altLang="en-US" sz="1200" b="1" spc="300">
                <a:solidFill>
                  <a:srgbClr val="69A35B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科学研究和各行各业越来越依赖大数据手段来开展工作</a:t>
            </a:r>
            <a:endParaRPr lang="zh-CN" altLang="en-US" sz="1200" b="1" spc="300">
              <a:solidFill>
                <a:srgbClr val="69A35B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上箭头 57"/>
          <p:cNvSpPr/>
          <p:nvPr>
            <p:custDataLst>
              <p:tags r:id="rId15"/>
            </p:custDataLst>
          </p:nvPr>
        </p:nvSpPr>
        <p:spPr>
          <a:xfrm rot="14400000">
            <a:off x="3882643" y="3897161"/>
            <a:ext cx="260060" cy="223070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40000" lnSpcReduction="20000"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59" name="上箭头 58"/>
          <p:cNvSpPr/>
          <p:nvPr>
            <p:custDataLst>
              <p:tags r:id="rId16"/>
            </p:custDataLst>
          </p:nvPr>
        </p:nvSpPr>
        <p:spPr>
          <a:xfrm>
            <a:off x="4418821" y="3047606"/>
            <a:ext cx="260060" cy="223070"/>
          </a:xfrm>
          <a:prstGeom prst="upArrow">
            <a:avLst>
              <a:gd name="adj1" fmla="val 57862"/>
              <a:gd name="adj2" fmla="val 61457"/>
            </a:avLst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40000" lnSpcReduction="20000"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60" name="上箭头 59"/>
          <p:cNvSpPr/>
          <p:nvPr>
            <p:custDataLst>
              <p:tags r:id="rId17"/>
            </p:custDataLst>
          </p:nvPr>
        </p:nvSpPr>
        <p:spPr>
          <a:xfrm rot="7200000">
            <a:off x="4954999" y="3897161"/>
            <a:ext cx="260060" cy="223070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40000" lnSpcReduction="20000"/>
          </a:bodyPr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15" name="文本占位符 11"/>
          <p:cNvSpPr>
            <a:spLocks noGrp="1"/>
          </p:cNvSpPr>
          <p:nvPr/>
        </p:nvSpPr>
        <p:spPr>
          <a:xfrm>
            <a:off x="477203" y="1484683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庞大数据三大来源</a:t>
            </a:r>
            <a:endParaRPr lang="zh-CN" alt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1</a:t>
            </a:r>
            <a:r>
              <a:rPr sz="2100" b="1" spc="225" dirty="0">
                <a:solidFill>
                  <a:prstClr val="white"/>
                </a:solidFill>
              </a:rPr>
              <a:t> </a:t>
            </a:r>
            <a:r>
              <a:rPr lang="zh-CN" sz="2100" b="1" spc="225" dirty="0">
                <a:solidFill>
                  <a:prstClr val="white"/>
                </a:solidFill>
              </a:rPr>
              <a:t>标注对象</a:t>
            </a:r>
            <a:endParaRPr 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第二章  数据采集与清洗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4510" y="928370"/>
            <a:ext cx="4298315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1</a:t>
            </a:r>
            <a:r>
              <a:rPr lang="zh-CN" altLang="en-US" sz="2000" dirty="0"/>
              <a:t>.</a:t>
            </a:r>
            <a:r>
              <a:rPr lang="en-US" altLang="zh-CN" sz="2000" dirty="0"/>
              <a:t>1</a:t>
            </a:r>
            <a:r>
              <a:rPr lang="zh-CN" altLang="en-US" sz="2000" dirty="0"/>
              <a:t> 主要的数据来源</a:t>
            </a:r>
            <a:endParaRPr lang="zh-CN" altLang="en-US" sz="2000" dirty="0"/>
          </a:p>
        </p:txBody>
      </p:sp>
      <p:sp>
        <p:nvSpPr>
          <p:cNvPr id="15" name="文本占位符 11"/>
          <p:cNvSpPr>
            <a:spLocks noGrp="1"/>
          </p:cNvSpPr>
          <p:nvPr/>
        </p:nvSpPr>
        <p:spPr>
          <a:xfrm>
            <a:off x="477203" y="1484683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按照产生数据的主体，具体可细分为以下来源</a:t>
            </a:r>
            <a:endParaRPr lang="zh-CN" altLang="en-US" sz="2000" dirty="0"/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 rot="21439215">
            <a:off x="2723204" y="4083662"/>
            <a:ext cx="771329" cy="780659"/>
          </a:xfrm>
          <a:prstGeom prst="roundRect">
            <a:avLst>
              <a:gd name="adj" fmla="val 18567"/>
            </a:avLst>
          </a:prstGeom>
          <a:solidFill>
            <a:srgbClr val="1AA3AA"/>
          </a:solidFill>
          <a:ln>
            <a:solidFill>
              <a:srgbClr val="1AA3AA">
                <a:lumMod val="75000"/>
              </a:srgbClr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ysClr val="window" lastClr="FFFFFF"/>
                </a:solidFill>
                <a:sym typeface="Arial" panose="020B0604020202020204" pitchFamily="34" charset="0"/>
              </a:rPr>
              <a:t>1</a:t>
            </a:r>
            <a:endParaRPr lang="zh-CN" altLang="en-US" sz="3600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2"/>
            </p:custDataLst>
          </p:nvPr>
        </p:nvCxnSpPr>
        <p:spPr>
          <a:xfrm>
            <a:off x="3494237" y="4453130"/>
            <a:ext cx="927367" cy="0"/>
          </a:xfrm>
          <a:prstGeom prst="straightConnector1">
            <a:avLst/>
          </a:prstGeom>
          <a:ln>
            <a:solidFill>
              <a:sysClr val="window" lastClr="FFFFFF">
                <a:lumMod val="75000"/>
              </a:sysClr>
            </a:solidFill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2" name="标题 1"/>
          <p:cNvSpPr txBox="1"/>
          <p:nvPr>
            <p:custDataLst>
              <p:tags r:id="rId3"/>
            </p:custDataLst>
          </p:nvPr>
        </p:nvSpPr>
        <p:spPr>
          <a:xfrm>
            <a:off x="4487701" y="4299096"/>
            <a:ext cx="2568224" cy="282944"/>
          </a:xfrm>
          <a:prstGeom prst="rect">
            <a:avLst/>
          </a:prstGeom>
          <a:noFill/>
        </p:spPr>
        <p:txBody>
          <a:bodyPr wrap="square" bIns="0" rtlCol="0" anchor="b" anchorCtr="0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1350" b="1" spc="300">
                <a:solidFill>
                  <a:srgbClr val="1AA3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少量企业应用产生的数据</a:t>
            </a:r>
            <a:endParaRPr lang="zh-CN" altLang="en-US" sz="1350" b="1" spc="300">
              <a:solidFill>
                <a:srgbClr val="1AA3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标题 1"/>
          <p:cNvSpPr txBox="1"/>
          <p:nvPr>
            <p:custDataLst>
              <p:tags r:id="rId4"/>
            </p:custDataLst>
          </p:nvPr>
        </p:nvSpPr>
        <p:spPr>
          <a:xfrm>
            <a:off x="4495165" y="4592955"/>
            <a:ext cx="2626995" cy="552450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如关系型数据库中的数据和数据仓库中的数据等。</a:t>
            </a:r>
            <a:endParaRPr lang="zh-CN" altLang="en-US" sz="1000" spc="15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>
            <p:custDataLst>
              <p:tags r:id="rId5"/>
            </p:custDataLst>
          </p:nvPr>
        </p:nvSpPr>
        <p:spPr>
          <a:xfrm rot="21439215">
            <a:off x="2889557" y="3295456"/>
            <a:ext cx="771329" cy="780659"/>
          </a:xfrm>
          <a:prstGeom prst="roundRect">
            <a:avLst>
              <a:gd name="adj" fmla="val 18567"/>
            </a:avLst>
          </a:prstGeom>
          <a:solidFill>
            <a:srgbClr val="3498DB"/>
          </a:solidFill>
          <a:ln>
            <a:solidFill>
              <a:srgbClr val="3498DB">
                <a:lumMod val="75000"/>
              </a:srgbClr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ysClr val="window" lastClr="FFFFFF"/>
                </a:solidFill>
                <a:sym typeface="Arial" panose="020B0604020202020204" pitchFamily="34" charset="0"/>
              </a:rPr>
              <a:t>2</a:t>
            </a:r>
            <a:endParaRPr lang="zh-CN" altLang="en-US" sz="3600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24" name="直接箭头连接符 23"/>
          <p:cNvCxnSpPr/>
          <p:nvPr>
            <p:custDataLst>
              <p:tags r:id="rId6"/>
            </p:custDataLst>
          </p:nvPr>
        </p:nvCxnSpPr>
        <p:spPr>
          <a:xfrm>
            <a:off x="3653408" y="3643972"/>
            <a:ext cx="927367" cy="0"/>
          </a:xfrm>
          <a:prstGeom prst="straightConnector1">
            <a:avLst/>
          </a:prstGeom>
          <a:ln>
            <a:solidFill>
              <a:sysClr val="window" lastClr="FFFFFF">
                <a:lumMod val="75000"/>
              </a:sysClr>
            </a:solidFill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5" name="标题 1"/>
          <p:cNvSpPr txBox="1"/>
          <p:nvPr>
            <p:custDataLst>
              <p:tags r:id="rId7"/>
            </p:custDataLst>
          </p:nvPr>
        </p:nvSpPr>
        <p:spPr>
          <a:xfrm>
            <a:off x="4646872" y="3489938"/>
            <a:ext cx="2568224" cy="282944"/>
          </a:xfrm>
          <a:prstGeom prst="rect">
            <a:avLst/>
          </a:prstGeom>
          <a:noFill/>
        </p:spPr>
        <p:txBody>
          <a:bodyPr wrap="square" bIns="0" rtlCol="0" anchor="b" anchorCtr="0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1350" b="1" spc="300">
                <a:solidFill>
                  <a:srgbClr val="3498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大量人产生的数据</a:t>
            </a:r>
            <a:endParaRPr lang="zh-CN" altLang="en-US" sz="1350" b="1" spc="300">
              <a:solidFill>
                <a:srgbClr val="3498D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标题 1"/>
          <p:cNvSpPr txBox="1"/>
          <p:nvPr>
            <p:custDataLst>
              <p:tags r:id="rId8"/>
            </p:custDataLst>
          </p:nvPr>
        </p:nvSpPr>
        <p:spPr>
          <a:xfrm>
            <a:off x="4654545" y="3783539"/>
            <a:ext cx="2568224" cy="254939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如推特、微博、通信软件、移动通信数据、电子商务在线交易日志数据、企业应用的相关评论数据等。</a:t>
            </a:r>
            <a:endParaRPr lang="zh-CN" altLang="en-US" sz="1000" spc="15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>
            <p:custDataLst>
              <p:tags r:id="rId9"/>
            </p:custDataLst>
          </p:nvPr>
        </p:nvSpPr>
        <p:spPr>
          <a:xfrm rot="21116664">
            <a:off x="2634372" y="2528090"/>
            <a:ext cx="771329" cy="780659"/>
          </a:xfrm>
          <a:prstGeom prst="roundRect">
            <a:avLst>
              <a:gd name="adj" fmla="val 18567"/>
            </a:avLst>
          </a:prstGeom>
          <a:ln>
            <a:solidFill>
              <a:srgbClr val="1F74AD">
                <a:lumMod val="75000"/>
              </a:srgbClr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US" altLang="zh-CN" sz="4050" dirty="0">
                <a:solidFill>
                  <a:sysClr val="window" lastClr="FFFFFF"/>
                </a:solidFill>
                <a:sym typeface="Arial" panose="020B0604020202020204" pitchFamily="34" charset="0"/>
              </a:rPr>
              <a:t>3</a:t>
            </a:r>
            <a:endParaRPr lang="zh-CN" altLang="en-US" sz="4050" dirty="0">
              <a:solidFill>
                <a:sysClr val="window" lastClr="FFFFFF"/>
              </a:solidFill>
              <a:sym typeface="Arial" panose="020B0604020202020204" pitchFamily="34" charset="0"/>
            </a:endParaRPr>
          </a:p>
        </p:txBody>
      </p:sp>
      <p:cxnSp>
        <p:nvCxnSpPr>
          <p:cNvPr id="27" name="直接箭头连接符 26"/>
          <p:cNvCxnSpPr/>
          <p:nvPr>
            <p:custDataLst>
              <p:tags r:id="rId10"/>
            </p:custDataLst>
          </p:nvPr>
        </p:nvCxnSpPr>
        <p:spPr>
          <a:xfrm>
            <a:off x="3387251" y="2826831"/>
            <a:ext cx="927367" cy="0"/>
          </a:xfrm>
          <a:prstGeom prst="straightConnector1">
            <a:avLst/>
          </a:prstGeom>
          <a:ln>
            <a:solidFill>
              <a:sysClr val="window" lastClr="FFFFFF">
                <a:lumMod val="75000"/>
              </a:sysClr>
            </a:solidFill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8" name="标题 1"/>
          <p:cNvSpPr txBox="1"/>
          <p:nvPr>
            <p:custDataLst>
              <p:tags r:id="rId11"/>
            </p:custDataLst>
          </p:nvPr>
        </p:nvSpPr>
        <p:spPr>
          <a:xfrm>
            <a:off x="4380714" y="2672798"/>
            <a:ext cx="2575258" cy="282944"/>
          </a:xfrm>
          <a:prstGeom prst="rect">
            <a:avLst/>
          </a:prstGeom>
          <a:noFill/>
        </p:spPr>
        <p:txBody>
          <a:bodyPr wrap="square" bIns="0" rtlCol="0" anchor="b" anchorCtr="0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1350" b="1" spc="30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巨量机器产生的数据</a:t>
            </a:r>
            <a:endParaRPr lang="zh-CN" altLang="en-US" sz="1350" b="1" spc="30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标题 1"/>
          <p:cNvSpPr txBox="1"/>
          <p:nvPr>
            <p:custDataLst>
              <p:tags r:id="rId12"/>
            </p:custDataLst>
          </p:nvPr>
        </p:nvSpPr>
        <p:spPr>
          <a:xfrm>
            <a:off x="4388388" y="2966399"/>
            <a:ext cx="2568224" cy="254939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如应用服务器日志、各类传感器数据、图像和视频监控数据、二维码和条形码（条码）扫描数据等。</a:t>
            </a:r>
            <a:endParaRPr lang="zh-CN" altLang="en-US" sz="1000" spc="15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圆角矩形 13"/>
          <p:cNvSpPr/>
          <p:nvPr>
            <p:custDataLst>
              <p:tags r:id="rId13"/>
            </p:custDataLst>
          </p:nvPr>
        </p:nvSpPr>
        <p:spPr>
          <a:xfrm>
            <a:off x="1839278" y="3325385"/>
            <a:ext cx="390334" cy="756274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>
            <p:custDataLst>
              <p:tags r:id="rId14"/>
            </p:custDataLst>
          </p:nvPr>
        </p:nvSpPr>
        <p:spPr>
          <a:xfrm>
            <a:off x="1843662" y="4026573"/>
            <a:ext cx="170774" cy="85721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 baseline="-25000" dirty="0">
              <a:sym typeface="Arial" panose="020B0604020202020204" pitchFamily="34" charset="0"/>
            </a:endParaRPr>
          </a:p>
        </p:txBody>
      </p:sp>
      <p:sp>
        <p:nvSpPr>
          <p:cNvPr id="17" name="圆角矩形 16"/>
          <p:cNvSpPr/>
          <p:nvPr>
            <p:custDataLst>
              <p:tags r:id="rId15"/>
            </p:custDataLst>
          </p:nvPr>
        </p:nvSpPr>
        <p:spPr>
          <a:xfrm rot="20318279">
            <a:off x="2096118" y="4012765"/>
            <a:ext cx="170774" cy="257432"/>
          </a:xfrm>
          <a:prstGeom prst="roundRect">
            <a:avLst>
              <a:gd name="adj" fmla="val 29625"/>
            </a:avLst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 baseline="-25000" dirty="0">
              <a:sym typeface="Arial" panose="020B0604020202020204" pitchFamily="34" charset="0"/>
            </a:endParaRPr>
          </a:p>
        </p:txBody>
      </p:sp>
      <p:sp>
        <p:nvSpPr>
          <p:cNvPr id="18" name="圆角矩形 17"/>
          <p:cNvSpPr/>
          <p:nvPr>
            <p:custDataLst>
              <p:tags r:id="rId16"/>
            </p:custDataLst>
          </p:nvPr>
        </p:nvSpPr>
        <p:spPr>
          <a:xfrm>
            <a:off x="2124527" y="4172272"/>
            <a:ext cx="175133" cy="704849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 baseline="-25000" dirty="0">
              <a:sym typeface="Arial" panose="020B0604020202020204" pitchFamily="34" charset="0"/>
            </a:endParaRPr>
          </a:p>
        </p:txBody>
      </p:sp>
      <p:sp>
        <p:nvSpPr>
          <p:cNvPr id="19" name="圆角矩形 18"/>
          <p:cNvSpPr/>
          <p:nvPr>
            <p:custDataLst>
              <p:tags r:id="rId17"/>
            </p:custDataLst>
          </p:nvPr>
        </p:nvSpPr>
        <p:spPr>
          <a:xfrm rot="3224468">
            <a:off x="2231760" y="2836931"/>
            <a:ext cx="155515" cy="73922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 baseline="-25000" dirty="0">
              <a:sym typeface="Arial" panose="020B0604020202020204" pitchFamily="34" charset="0"/>
            </a:endParaRPr>
          </a:p>
        </p:txBody>
      </p:sp>
      <p:sp>
        <p:nvSpPr>
          <p:cNvPr id="20" name="圆角矩形 19"/>
          <p:cNvSpPr/>
          <p:nvPr>
            <p:custDataLst>
              <p:tags r:id="rId18"/>
            </p:custDataLst>
          </p:nvPr>
        </p:nvSpPr>
        <p:spPr>
          <a:xfrm rot="3531662">
            <a:off x="2394200" y="2927404"/>
            <a:ext cx="155560" cy="739228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 baseline="-25000" dirty="0"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19"/>
            </p:custDataLst>
          </p:nvPr>
        </p:nvSpPr>
        <p:spPr>
          <a:xfrm>
            <a:off x="1840771" y="2868656"/>
            <a:ext cx="437633" cy="437633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50"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1</a:t>
            </a:r>
            <a:r>
              <a:rPr sz="2100" b="1" spc="225" dirty="0">
                <a:solidFill>
                  <a:prstClr val="white"/>
                </a:solidFill>
              </a:rPr>
              <a:t> 标注</a:t>
            </a:r>
            <a:r>
              <a:rPr lang="zh-CN" sz="2100" b="1" spc="225" dirty="0">
                <a:solidFill>
                  <a:prstClr val="white"/>
                </a:solidFill>
              </a:rPr>
              <a:t>对象</a:t>
            </a:r>
            <a:endParaRPr 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第二章  数据采集与清洗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1</a:t>
            </a:r>
            <a:r>
              <a:rPr lang="zh-CN" altLang="en-US" sz="2000" dirty="0"/>
              <a:t>.</a:t>
            </a:r>
            <a:r>
              <a:rPr lang="en-US" altLang="zh-CN" sz="2000" dirty="0"/>
              <a:t>2</a:t>
            </a:r>
            <a:r>
              <a:rPr lang="zh-CN" altLang="en-US" sz="2000" dirty="0"/>
              <a:t> 常见的标注</a:t>
            </a:r>
            <a:r>
              <a:rPr lang="zh-CN" altLang="en-US" sz="2000" dirty="0">
                <a:sym typeface="+mn-ea"/>
              </a:rPr>
              <a:t>数据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971550" y="1808480"/>
            <a:ext cx="7200000" cy="3744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数据来源多种多样，数据量也越发庞大，即使如此，并不是每种数据都适合标注，具体而言，常见的标注对象主要分为图像与视频、语音、文本。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1.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图像与视频数据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对街景的画框标注；对人脸图像做描点处理。按照图像展示对象，又可分为人脸数据、车辆数据以及街景数据等。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2.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语音数据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在实际应用中，语音处理软件Praat、Transcriber、SPPAS等都是常用的语音标注工具。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3.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文本数据。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可通过IEPY、DeepDive (Mindtagger)、BRAT、SUTDAnnotator、Snorkel、Slate、Prodigy等开源文本工具进行标注。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96892" y="1169836"/>
              <a:ext cx="1950209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第二章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数据采集与清洗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0249" y="2301220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.1 标注对象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834360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.3 数据清洗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60303" y="462328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2193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.4 作业与练习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54534" y="3102840"/>
            <a:ext cx="5693399" cy="424800"/>
            <a:chOff x="1807265" y="3400693"/>
            <a:chExt cx="5693399" cy="424800"/>
          </a:xfrm>
        </p:grpSpPr>
        <p:sp>
          <p:nvSpPr>
            <p:cNvPr id="3" name="圆角矩形 2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881814" y="3411473"/>
              <a:ext cx="1924050" cy="41402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en-US" sz="2100" spc="225" dirty="0">
                  <a:solidFill>
                    <a:schemeClr val="bg1"/>
                  </a:solidFill>
                </a:rPr>
                <a:t>2</a:t>
              </a:r>
              <a:r>
                <a:rPr sz="2100" spc="225" dirty="0">
                  <a:solidFill>
                    <a:schemeClr val="bg1"/>
                  </a:solidFill>
                </a:rPr>
                <a:t>.2 数据采集</a:t>
              </a:r>
              <a:endParaRPr sz="2100" spc="225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 数据</a:t>
            </a:r>
            <a:r>
              <a:rPr lang="zh-CN" sz="2100" b="1" spc="225" dirty="0">
                <a:solidFill>
                  <a:prstClr val="white"/>
                </a:solidFill>
              </a:rPr>
              <a:t>采集</a:t>
            </a:r>
            <a:endParaRPr 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第二章  数据采集与清洗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1</a:t>
            </a:r>
            <a:r>
              <a:rPr lang="zh-CN" altLang="en-US" sz="2000" dirty="0"/>
              <a:t> 数据采集方法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971550" y="1488440"/>
            <a:ext cx="7200000" cy="4741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就数据获取而言，大型互联网企业拥有稳定安全的数据资源。对于其他大数据公司和大数据研究机构而言，获取大数据的方法主要为：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1.</a:t>
            </a: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</a:rPr>
              <a:t>系统日志采集</a:t>
            </a:r>
            <a:r>
              <a:rPr 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Hadoop的Chukwa、Cloudera的Flume、Facebook的Scribe等，采用分布式架构，能满足大数据的日志数据采集和传输需求。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2.</a:t>
            </a: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</a:rPr>
              <a:t>互联网数据采集</a:t>
            </a:r>
            <a:r>
              <a:rPr 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通过网络爬虫或网站公开API等方式从网站上获取数据信息，还可以使用DPI或DFI等带宽管理技术实现对网络流量的采集。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3.</a:t>
            </a: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</a:rPr>
              <a:t>APP移动端数据采集</a:t>
            </a:r>
            <a:r>
              <a:rPr 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APP是获取用户移动端数据的一种方法，APP中的SDK插件可以将用户使用APP的信息汇总给指定服务器。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4.</a:t>
            </a: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</a:rPr>
              <a:t>与数据服务机构进行合作</a:t>
            </a:r>
            <a:r>
              <a:rPr 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数据服务机构通常具备规范的数据共享和交易渠道，人们可以在平台上快速、明确地获取自己所需要的数据。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 数据</a:t>
            </a:r>
            <a:r>
              <a:rPr lang="zh-CN" sz="2100" b="1" spc="225" dirty="0">
                <a:solidFill>
                  <a:prstClr val="white"/>
                </a:solidFill>
              </a:rPr>
              <a:t>采集</a:t>
            </a:r>
            <a:endParaRPr 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第二章  数据采集与清洗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2</a:t>
            </a:r>
            <a:r>
              <a:rPr lang="zh-CN" altLang="en-US" sz="2000" dirty="0"/>
              <a:t> 数据采集流程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971550" y="1722755"/>
            <a:ext cx="7200000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首先是数据源(source)，这是数据采集的基地，再者是缓冲区(channel)，即中间站点，最后是目的地(sink)——数据的归宿。在这个过程中，通过source采集的数据进行封装以后，以单元（event）作为传输数据的基本单位，在source与sink之间进行流动（flow），具体运行过程如下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TIM图片20181101115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1120" y="3629025"/>
            <a:ext cx="3922395" cy="2404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 数据</a:t>
            </a:r>
            <a:r>
              <a:rPr lang="zh-CN" sz="2100" b="1" spc="225" dirty="0">
                <a:solidFill>
                  <a:prstClr val="white"/>
                </a:solidFill>
              </a:rPr>
              <a:t>采集</a:t>
            </a:r>
            <a:endParaRPr 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第二章  数据采集与清洗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3</a:t>
            </a:r>
            <a:r>
              <a:rPr lang="zh-CN" altLang="en-US" sz="2000" dirty="0"/>
              <a:t> 标注数据采集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971550" y="1808480"/>
            <a:ext cx="7200000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1.</a:t>
            </a: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</a:rPr>
              <a:t>人脸数据采集</a:t>
            </a:r>
            <a:r>
              <a:rPr 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年龄分布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性别分布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人种分布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表情类型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拍摄环境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图片尺寸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文件格式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图片数量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适用领域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2.</a:t>
            </a: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</a:rPr>
              <a:t>车辆数据采集</a:t>
            </a:r>
            <a:r>
              <a:rPr 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车型分布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、车辆颜色、拍摄时间、车牌颜色、图片尺寸、文件格式、图片数量、适用领域。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3.</a:t>
            </a: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</a:rPr>
              <a:t>街景数据采集</a:t>
            </a:r>
            <a:r>
              <a:rPr 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采集环境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、路况覆盖、数据规模、拍摄设备、图片尺寸、文件格式、图片数量、适用领域。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4.语音数据采集。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采集数量、性别分布、是否做内容转写、录制环境、录音语料、录音设备、音频文件、文件数量、适用领域。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b="1">
                <a:solidFill>
                  <a:schemeClr val="tx1">
                    <a:lumMod val="75000"/>
                    <a:lumOff val="25000"/>
                  </a:schemeClr>
                </a:solidFill>
              </a:rPr>
              <a:t>        5.文本数据采集。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采集内容、文件格式、编码格式、文件数量、适用领域。</a:t>
            </a:r>
            <a:endParaRPr lang="zh-C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1"/>
  <p:tag name="KSO_WM_UNIT_ID" val="diagram783_2*q_h_i*1_2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4"/>
  <p:tag name="KSO_WM_UNIT_ID" val="diagram783_2*q_h_i*1_3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4"/>
  <p:tag name="KSO_WM_UNIT_ID" val="diagram783_2*q_h_i*1_1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i"/>
  <p:tag name="KSO_WM_UNIT_INDEX" val="1_1"/>
  <p:tag name="KSO_WM_UNIT_ID" val="diagram783_2*q_i*1_1"/>
  <p:tag name="KSO_WM_UNIT_LAYERLEVEL" val="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6"/>
  <p:tag name="KSO_WM_UNIT_ID" val="diagram783_2*q_h_i*1_1_6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18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1"/>
  <p:tag name="KSO_WM_UNIT_ID" val="diagram783_2*q_h_i*1_1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19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2"/>
  <p:tag name="KSO_WM_UNIT_ID" val="diagram783_2*q_h_i*1_1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1"/>
  <p:tag name="KSO_WM_UNIT_ID" val="diagram783_2*q_h_i*1_3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2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2"/>
  <p:tag name="KSO_WM_UNIT_ID" val="diagram783_2*q_h_i*1_3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2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2"/>
  <p:tag name="KSO_WM_UNIT_ID" val="diagram783_2*q_h_i*1_2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2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3"/>
  <p:tag name="KSO_WM_UNIT_ID" val="diagram783_2*q_h_i*1_2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2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1_1"/>
  <p:tag name="KSO_WM_UNIT_ID" val="diagram783_2*q_h_a*1_1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</p:tagLst>
</file>

<file path=ppt/tags/tag25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3_1"/>
  <p:tag name="KSO_WM_UNIT_ID" val="diagram783_2*q_h_a*1_3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6"/>
  <p:tag name="KSO_WM_UNIT_TEXT_FILL_TYPE" val="1"/>
</p:tagLst>
</file>

<file path=ppt/tags/tag26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2_1"/>
  <p:tag name="KSO_WM_UNIT_ID" val="diagram783_2*q_h_a*1_2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8"/>
  <p:tag name="KSO_WM_UNIT_TEXT_FILL_TYPE" val="1"/>
</p:tagLst>
</file>

<file path=ppt/tags/tag27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3"/>
  <p:tag name="KSO_WM_UNIT_ID" val="diagram783_2*q_h_i*1_3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3"/>
  <p:tag name="KSO_WM_UNIT_ID" val="diagram783_2*q_h_i*1_1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4"/>
  <p:tag name="KSO_WM_UNIT_ID" val="diagram783_2*q_h_i*1_2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1_1"/>
  <p:tag name="KSO_WM_UNIT_ID" val="diagram160193_2*m_h_i*1_1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1_2"/>
  <p:tag name="KSO_WM_UNIT_ID" val="diagram160193_2*m_h_i*1_1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a"/>
  <p:tag name="KSO_WM_UNIT_INDEX" val="1_1_1"/>
  <p:tag name="KSO_WM_UNIT_ID" val="diagram160193_2*m_h_a*1_1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SCONTENTSTITLE" val="0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7"/>
  <p:tag name="KSO_WM_UNIT_TEXT_FILL_TYPE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f"/>
  <p:tag name="KSO_WM_UNIT_INDEX" val="1_1_1"/>
  <p:tag name="KSO_WM_UNIT_ID" val="diagram160193_2*m_h_f*1_1_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2_1"/>
  <p:tag name="KSO_WM_UNIT_ID" val="diagram160193_2*m_h_i*1_2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2_2"/>
  <p:tag name="KSO_WM_UNIT_ID" val="diagram160193_2*m_h_i*1_2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a"/>
  <p:tag name="KSO_WM_UNIT_INDEX" val="1_2_1"/>
  <p:tag name="KSO_WM_UNIT_ID" val="diagram160193_2*m_h_a*1_2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SCONTENTSTITLE" val="0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6"/>
  <p:tag name="KSO_WM_UNIT_TEXT_FILL_TYPE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f"/>
  <p:tag name="KSO_WM_UNIT_INDEX" val="1_2_1"/>
  <p:tag name="KSO_WM_UNIT_ID" val="diagram160193_2*m_h_f*1_2_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3_1"/>
  <p:tag name="KSO_WM_UNIT_ID" val="diagram160193_2*m_h_i*1_3_1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i"/>
  <p:tag name="KSO_WM_UNIT_INDEX" val="1_3_2"/>
  <p:tag name="KSO_WM_UNIT_ID" val="diagram160193_2*m_h_i*1_3_2"/>
  <p:tag name="KSO_WM_UNIT_LAYERLEVEL" val="1_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4"/>
  <p:tag name="KSO_WM_UNIT_LINE_FILL_TYPE" val="2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a"/>
  <p:tag name="KSO_WM_UNIT_INDEX" val="1_3_1"/>
  <p:tag name="KSO_WM_UNIT_ID" val="diagram160193_2*m_h_a*1_3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SCONTENTSTITLE" val="0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5"/>
  <p:tag name="KSO_WM_UNIT_TEXT_FILL_TYPE" val="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h_f"/>
  <p:tag name="KSO_WM_UNIT_INDEX" val="1_3_1"/>
  <p:tag name="KSO_WM_UNIT_ID" val="diagram160193_2*m_h_f*1_3_1"/>
  <p:tag name="KSO_WM_UNIT_LAYERLEVEL" val="1_1_1"/>
  <p:tag name="KSO_WM_UNIT_VALUE" val="15"/>
  <p:tag name="KSO_WM_UNIT_HIGHLIGHT" val="0"/>
  <p:tag name="KSO_WM_UNIT_COMPATIBLE" val="0"/>
  <p:tag name="KSO_WM_DIAGRAM_GROUP_CODE" val="m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5"/>
  <p:tag name="KSO_WM_UNIT_ID" val="diagram160193_2*m_i*1_5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6"/>
  <p:tag name="KSO_WM_UNIT_ID" val="diagram160193_2*m_i*1_6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7"/>
  <p:tag name="KSO_WM_UNIT_ID" val="diagram160193_2*m_i*1_7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1"/>
  <p:tag name="KSO_WM_UNIT_ID" val="diagram160193_2*m_i*1_1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2"/>
  <p:tag name="KSO_WM_UNIT_ID" val="diagram160193_2*m_i*1_2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3"/>
  <p:tag name="KSO_WM_UNIT_ID" val="diagram160193_2*m_i*1_3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93"/>
  <p:tag name="KSO_WM_UNIT_TYPE" val="m_i"/>
  <p:tag name="KSO_WM_UNIT_INDEX" val="1_4"/>
  <p:tag name="KSO_WM_UNIT_ID" val="diagram160193_2*m_i*1_4"/>
  <p:tag name="KSO_WM_UNIT_LAYERLEVEL" val="1_1"/>
  <p:tag name="KSO_WM_DIAGRAM_GROUP_CODE" val="m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PLACING_PICTURE_USER_VIEWPORT" val="{&quot;height&quot;:2213.7700303667366,&quot;width&quot;:1643.1365829854146}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50.xml><?xml version="1.0" encoding="utf-8"?>
<p:tagLst xmlns:p="http://schemas.openxmlformats.org/presentationml/2006/main">
  <p:tag name="KSO_WM_UNIT_PLACING_PICTURE_USER_VIEWPORT" val="{&quot;height&quot;:2214.5547769212799,&quot;width&quot;:1643.1365829854146}"/>
</p:tagLst>
</file>

<file path=ppt/tags/tag51.xml><?xml version="1.0" encoding="utf-8"?>
<p:tagLst xmlns:p="http://schemas.openxmlformats.org/presentationml/2006/main">
  <p:tag name="KSO_WM_UNIT_PLACING_PICTURE_USER_VIEWPORT" val="{&quot;height&quot;:2126.6631628124269,&quot;width&quot;:1576.4381065987097}"/>
</p:tagLst>
</file>

<file path=ppt/tags/tag52.xml><?xml version="1.0" encoding="utf-8"?>
<p:tagLst xmlns:p="http://schemas.openxmlformats.org/presentationml/2006/main">
  <p:tag name="KSO_WM_UNIT_PLACING_PICTURE_USER_VIEWPORT" val="{&quot;height&quot;:2214.5547769212799,&quot;width&quot;:1738.8685137992736}"/>
</p:tagLst>
</file>

<file path=ppt/tags/tag53.xml><?xml version="1.0" encoding="utf-8"?>
<p:tagLst xmlns:p="http://schemas.openxmlformats.org/presentationml/2006/main">
  <p:tag name="KSO_WM_UNIT_PLACING_PICTURE_USER_VIEWPORT" val="{&quot;height&quot;:2365.2261153935997,&quot;width&quot;:2009.5858591335468}"/>
</p:tagLst>
</file>

<file path=ppt/tags/tag54.xml><?xml version="1.0" encoding="utf-8"?>
<p:tagLst xmlns:p="http://schemas.openxmlformats.org/presentationml/2006/main">
  <p:tag name="KSO_WM_UNIT_PLACING_PICTURE_USER_VIEWPORT" val="{&quot;height&quot;:2196.5056061667833,&quot;width&quot;:1618.0265683457139}"/>
</p:tagLst>
</file>

<file path=ppt/tags/tag55.xml><?xml version="1.0" encoding="utf-8"?>
<p:tagLst xmlns:p="http://schemas.openxmlformats.org/presentationml/2006/main">
  <p:tag name="KSO_WM_UNIT_PLACING_PICTURE_USER_VIEWPORT" val="{&quot;height&quot;:2197.2903527213266,&quot;width&quot;:1570.1606029387845}"/>
</p:tagLst>
</file>

<file path=ppt/tags/tag56.xml><?xml version="1.0" encoding="utf-8"?>
<p:tagLst xmlns:p="http://schemas.openxmlformats.org/presentationml/2006/main">
  <p:tag name="KSO_WM_UNIT_PLACING_PICTURE_USER_VIEWPORT" val="{&quot;height&quot;:2831.3655687923383,&quot;width&quot;:1946.0261345768042}"/>
</p:tagLst>
</file>

<file path=ppt/tags/tag57.xml><?xml version="1.0" encoding="utf-8"?>
<p:tagLst xmlns:p="http://schemas.openxmlformats.org/presentationml/2006/main">
  <p:tag name="KSO_WM_UNIT_PLACING_PICTURE_USER_VIEWPORT" val="{&quot;height&quot;:2216.9090165849102,&quot;width&quot;:1738.083825841783}"/>
</p:tagLst>
</file>

<file path=ppt/tags/tag58.xml><?xml version="1.0" encoding="utf-8"?>
<p:tagLst xmlns:p="http://schemas.openxmlformats.org/presentationml/2006/main">
  <p:tag name="KSO_WM_UNIT_PLACING_PICTURE_USER_VIEWPORT" val="{&quot;height&quot;:2242.0209063302964,&quot;width&quot;:2169.6622024616386}"/>
</p:tagLst>
</file>

<file path=ppt/tags/tag59.xml><?xml version="1.0" encoding="utf-8"?>
<p:tagLst xmlns:p="http://schemas.openxmlformats.org/presentationml/2006/main">
  <p:tag name="KSO_WM_UNIT_PLACING_PICTURE_USER_VIEWPORT" val="{&quot;height&quot;:2242.8056528848401,&quot;width&quot;:1643.1365829854146}"/>
</p:tagLst>
</file>

<file path=ppt/tags/tag6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60.xml><?xml version="1.0" encoding="utf-8"?>
<p:tagLst xmlns:p="http://schemas.openxmlformats.org/presentationml/2006/main">
  <p:tag name="KSO_WM_UNIT_PLACING_PICTURE_USER_VIEWPORT" val="{&quot;height&quot;:2243.5903994393834,&quot;width&quot;:1643.1365829854146}"/>
</p:tagLst>
</file>

<file path=ppt/tags/tag61.xml><?xml version="1.0" encoding="utf-8"?>
<p:tagLst xmlns:p="http://schemas.openxmlformats.org/presentationml/2006/main">
  <p:tag name="KSO_WM_UNIT_PLACING_PICTURE_USER_VIEWPORT" val="{&quot;height&quot;:2242.8056528848401,&quot;width&quot;:1643.1365829854146}"/>
</p:tagLst>
</file>

<file path=ppt/tags/tag62.xml><?xml version="1.0" encoding="utf-8"?>
<p:tagLst xmlns:p="http://schemas.openxmlformats.org/presentationml/2006/main">
  <p:tag name="KSO_WM_UNIT_PLACING_PICTURE_USER_VIEWPORT" val="{&quot;height&quot;:2216.9090165849102,&quot;width&quot;:1643.1365829854146}"/>
</p:tagLst>
</file>

<file path=ppt/tags/tag63.xml><?xml version="1.0" encoding="utf-8"?>
<p:tagLst xmlns:p="http://schemas.openxmlformats.org/presentationml/2006/main">
  <p:tag name="KSO_WM_UNIT_PLACING_PICTURE_USER_VIEWPORT" val="{&quot;height&quot;:2242.8056528848401,&quot;width&quot;:1643.1365829854146}"/>
</p:tagLst>
</file>

<file path=ppt/tags/tag64.xml><?xml version="1.0" encoding="utf-8"?>
<p:tagLst xmlns:p="http://schemas.openxmlformats.org/presentationml/2006/main">
  <p:tag name="KSO_WM_UNIT_PLACING_PICTURE_USER_VIEWPORT" val="{&quot;height&quot;:2244.3751459939267,&quot;width&quot;:1643.1365829854146}"/>
</p:tagLst>
</file>

<file path=ppt/tags/tag65.xml><?xml version="1.0" encoding="utf-8"?>
<p:tagLst xmlns:p="http://schemas.openxmlformats.org/presentationml/2006/main">
  <p:tag name="KSO_WM_UNIT_PLACING_PICTURE_USER_VIEWPORT" val="{&quot;height&quot;:2176.1021957486569,&quot;width&quot;:1844.0167001030202}"/>
</p:tagLst>
</file>

<file path=ppt/tags/tag66.xml><?xml version="1.0" encoding="utf-8"?>
<p:tagLst xmlns:p="http://schemas.openxmlformats.org/presentationml/2006/main">
  <p:tag name="KSO_WM_UNIT_PLACING_PICTURE_USER_VIEWPORT" val="{&quot;height&quot;:2253.0073580939033,&quot;width&quot;:1643.1365829854146}"/>
</p:tagLst>
</file>

<file path=ppt/tags/tag67.xml><?xml version="1.0" encoding="utf-8"?>
<p:tagLst xmlns:p="http://schemas.openxmlformats.org/presentationml/2006/main">
  <p:tag name="KSO_WM_UNIT_PLACING_PICTURE_USER_VIEWPORT" val="{&quot;height&quot;:2252.2226115393601,&quot;width&quot;:1570.9452908962751}"/>
</p:tagLst>
</file>

<file path=ppt/tags/tag68.xml><?xml version="1.0" encoding="utf-8"?>
<p:tagLst xmlns:p="http://schemas.openxmlformats.org/presentationml/2006/main">
  <p:tag name="KSO_WM_UNIT_PLACING_PICTURE_USER_VIEWPORT" val="{&quot;height&quot;:2262.4243167484233,&quot;width&quot;:1629.012199750583}"/>
</p:tagLst>
</file>

<file path=ppt/tags/tag69.xml><?xml version="1.0" encoding="utf-8"?>
<p:tagLst xmlns:p="http://schemas.openxmlformats.org/presentationml/2006/main">
  <p:tag name="KSO_WM_UNIT_PLACING_PICTURE_USER_VIEWPORT" val="{&quot;height&quot;:2245.9446391030133,&quot;width&quot;:1555.2515317464622}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70.xml><?xml version="1.0" encoding="utf-8"?>
<p:tagLst xmlns:p="http://schemas.openxmlformats.org/presentationml/2006/main">
  <p:tag name="KSO_WM_UNIT_PLACING_PICTURE_USER_VIEWPORT" val="{&quot;height&quot;:2352.6701705209061,&quot;width&quot;:1724.744130564442}"/>
</p:tagLst>
</file>

<file path=ppt/tags/tag71.xml><?xml version="1.0" encoding="utf-8"?>
<p:tagLst xmlns:p="http://schemas.openxmlformats.org/presentationml/2006/main">
  <p:tag name="KSO_WM_UNIT_PLACING_PICTURE_USER_VIEWPORT" val="{&quot;height&quot;:2346.3921980845598,&quot;width&quot;:1727.0981944369139}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3492</Words>
  <Application>WPS 演示</Application>
  <PresentationFormat>全屏显示(4:3)</PresentationFormat>
  <Paragraphs>269</Paragraphs>
  <Slides>20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黑体</vt:lpstr>
      <vt:lpstr>微软雅黑</vt:lpstr>
      <vt:lpstr>Wingdings</vt:lpstr>
      <vt:lpstr>方正粗黑宋简体</vt:lpstr>
      <vt:lpstr>Arial Unicode MS</vt:lpstr>
      <vt:lpstr>Calibri</vt:lpstr>
      <vt:lpstr>Office 主题</vt:lpstr>
      <vt:lpstr>2_Office 主题</vt:lpstr>
      <vt:lpstr>3_Office 主题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YAYA</cp:lastModifiedBy>
  <cp:revision>102</cp:revision>
  <dcterms:created xsi:type="dcterms:W3CDTF">2018-03-01T02:03:00Z</dcterms:created>
  <dcterms:modified xsi:type="dcterms:W3CDTF">2021-03-17T03:11:19Z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